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96" r:id="rId9"/>
    <p:sldId id="295" r:id="rId10"/>
    <p:sldId id="294" r:id="rId11"/>
    <p:sldId id="263" r:id="rId12"/>
    <p:sldId id="310" r:id="rId13"/>
    <p:sldId id="286" r:id="rId14"/>
    <p:sldId id="297" r:id="rId15"/>
    <p:sldId id="298" r:id="rId16"/>
    <p:sldId id="299" r:id="rId17"/>
    <p:sldId id="303" r:id="rId18"/>
    <p:sldId id="301" r:id="rId19"/>
    <p:sldId id="302" r:id="rId20"/>
    <p:sldId id="266" r:id="rId21"/>
    <p:sldId id="304" r:id="rId22"/>
    <p:sldId id="305" r:id="rId23"/>
    <p:sldId id="270" r:id="rId24"/>
    <p:sldId id="307" r:id="rId25"/>
    <p:sldId id="272" r:id="rId26"/>
    <p:sldId id="273" r:id="rId27"/>
    <p:sldId id="274" r:id="rId28"/>
    <p:sldId id="275" r:id="rId29"/>
    <p:sldId id="277" r:id="rId30"/>
    <p:sldId id="278" r:id="rId31"/>
    <p:sldId id="280" r:id="rId32"/>
    <p:sldId id="26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1500174"/>
            <a:ext cx="849694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Проект  </a:t>
            </a:r>
            <a:endParaRPr lang="ru-RU" sz="5400" dirty="0"/>
          </a:p>
          <a:p>
            <a:pPr algn="ctr"/>
            <a:r>
              <a:rPr lang="ru-RU" sz="4000" b="1" dirty="0"/>
              <a:t>«</a:t>
            </a:r>
            <a:r>
              <a:rPr lang="ru-RU" sz="4000" b="1" dirty="0" err="1"/>
              <a:t>Адвент-календарь</a:t>
            </a:r>
            <a:r>
              <a:rPr lang="ru-RU" sz="4000" b="1" dirty="0"/>
              <a:t> –</a:t>
            </a:r>
            <a:endParaRPr lang="ru-RU" sz="4000" dirty="0"/>
          </a:p>
          <a:p>
            <a:pPr algn="ctr"/>
            <a:r>
              <a:rPr lang="ru-RU" sz="4000" b="1" dirty="0"/>
              <a:t> календарь ожидания Нового года»</a:t>
            </a:r>
          </a:p>
          <a:p>
            <a:pPr algn="ctr"/>
            <a:r>
              <a:rPr lang="ru-RU" sz="4000" b="1" dirty="0"/>
              <a:t> для детей 6-7 лет</a:t>
            </a:r>
            <a:endParaRPr lang="ru-RU" sz="4000" dirty="0"/>
          </a:p>
          <a:p>
            <a:pPr algn="ctr"/>
            <a:endParaRPr lang="ru-RU" sz="5400" b="1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14338" name="Picture 2" descr="C:\Users\Admin\Desktop\печать\0_a4c93_9cb78d12_orig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0"/>
            <a:ext cx="1626815" cy="1679811"/>
          </a:xfrm>
          <a:prstGeom prst="rect">
            <a:avLst/>
          </a:prstGeom>
          <a:noFill/>
        </p:spPr>
      </p:pic>
      <p:pic>
        <p:nvPicPr>
          <p:cNvPr id="5" name="Picture 2" descr="C:\Users\Admin\Desktop\печать\0_a4c93_9cb78d12_orig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332656"/>
            <a:ext cx="1626815" cy="1679811"/>
          </a:xfrm>
          <a:prstGeom prst="rect">
            <a:avLst/>
          </a:prstGeom>
          <a:noFill/>
        </p:spPr>
      </p:pic>
      <p:pic>
        <p:nvPicPr>
          <p:cNvPr id="7" name="Picture 2" descr="C:\Users\Admin\Desktop\печать\0_a4c93_9cb78d12_orig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1626815" cy="1679811"/>
          </a:xfrm>
          <a:prstGeom prst="rect">
            <a:avLst/>
          </a:prstGeom>
          <a:noFill/>
        </p:spPr>
      </p:pic>
      <p:pic>
        <p:nvPicPr>
          <p:cNvPr id="8" name="Picture 2" descr="C:\Users\Admin\Desktop\печать\0_a4c93_9cb78d12_orig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1626815" cy="1679811"/>
          </a:xfrm>
          <a:prstGeom prst="rect">
            <a:avLst/>
          </a:prstGeom>
          <a:noFill/>
        </p:spPr>
      </p:pic>
      <p:pic>
        <p:nvPicPr>
          <p:cNvPr id="9" name="Picture 2" descr="C:\Users\Admin\Desktop\печать\0_a4c93_9cb78d12_orig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1626815" cy="167981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55576" y="4429132"/>
            <a:ext cx="7992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latin typeface="Century Schoolbook" pitchFamily="18" charset="0"/>
              </a:rPr>
              <a:t>Познавательно – творческий проект для детей  6 – 7 лет.</a:t>
            </a:r>
          </a:p>
          <a:p>
            <a:pPr algn="ctr"/>
            <a:r>
              <a:rPr lang="ru-RU" sz="2000" i="1" dirty="0">
                <a:solidFill>
                  <a:schemeClr val="bg1"/>
                </a:solidFill>
                <a:latin typeface="Century Schoolbook" pitchFamily="18" charset="0"/>
              </a:rPr>
              <a:t>Воспитатели: </a:t>
            </a:r>
            <a:r>
              <a:rPr lang="ru-RU" sz="2000" i="1" dirty="0" err="1">
                <a:solidFill>
                  <a:schemeClr val="bg1"/>
                </a:solidFill>
                <a:latin typeface="Century Schoolbook" pitchFamily="18" charset="0"/>
              </a:rPr>
              <a:t>Н.Б.Исакова,Е.А.Лосева</a:t>
            </a:r>
            <a:endParaRPr lang="ru-RU" sz="2000" i="1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r>
              <a:rPr lang="ru-RU" sz="2000" i="1" dirty="0">
                <a:solidFill>
                  <a:schemeClr val="bg1"/>
                </a:solidFill>
                <a:latin typeface="Century Schoolbook" pitchFamily="18" charset="0"/>
              </a:rPr>
              <a:t>МБДОУ «Детский сад №231»</a:t>
            </a:r>
          </a:p>
          <a:p>
            <a:pPr algn="ctr"/>
            <a:r>
              <a:rPr lang="ru-RU" sz="2000" i="1" dirty="0">
                <a:solidFill>
                  <a:schemeClr val="bg1"/>
                </a:solidFill>
                <a:latin typeface="Century Schoolbook" pitchFamily="18" charset="0"/>
              </a:rPr>
              <a:t>Барнаул</a:t>
            </a:r>
          </a:p>
          <a:p>
            <a:pPr algn="ctr"/>
            <a:r>
              <a:rPr lang="ru-RU" sz="2000" i="1" dirty="0">
                <a:solidFill>
                  <a:schemeClr val="bg1"/>
                </a:solidFill>
                <a:latin typeface="Century Schoolbook" pitchFamily="18" charset="0"/>
              </a:rPr>
              <a:t>2022</a:t>
            </a:r>
            <a:endParaRPr lang="ru-RU" sz="2000" dirty="0">
              <a:solidFill>
                <a:schemeClr val="bg1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285728"/>
            <a:ext cx="85725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i="1" u="sng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r>
              <a:rPr lang="ru-RU" sz="2800" i="1" u="sng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</p:txBody>
      </p:sp>
      <p:pic>
        <p:nvPicPr>
          <p:cNvPr id="5124" name="Picture 4" descr="C:\Users\user\Desktop\Дети адвент\20221212_203541-COLL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072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i="1" u="sng" dirty="0">
                <a:solidFill>
                  <a:prstClr val="white"/>
                </a:solidFill>
                <a:latin typeface="Century Schoolbook" pitchFamily="18" charset="0"/>
              </a:rPr>
              <a:t>5 декабря на прогулке играли в снежки;</a:t>
            </a:r>
          </a:p>
          <a:p>
            <a:pPr lvl="0"/>
            <a:r>
              <a:rPr lang="ru-RU" sz="2800" i="1" u="sng" dirty="0">
                <a:solidFill>
                  <a:prstClr val="white"/>
                </a:solidFill>
                <a:latin typeface="Century Schoolbook" pitchFamily="18" charset="0"/>
              </a:rPr>
              <a:t> 6 декабря рисовали Деда Мороза и его помощника; </a:t>
            </a:r>
          </a:p>
          <a:p>
            <a:pPr lvl="0"/>
            <a:r>
              <a:rPr lang="ru-RU" sz="2800" i="1" u="sng" dirty="0">
                <a:solidFill>
                  <a:prstClr val="white"/>
                </a:solidFill>
                <a:latin typeface="Century Schoolbook" pitchFamily="18" charset="0"/>
              </a:rPr>
              <a:t>7 декабря играли в настольную игру; </a:t>
            </a:r>
          </a:p>
          <a:p>
            <a:pPr lvl="0"/>
            <a:r>
              <a:rPr lang="ru-RU" sz="2800" i="1" u="sng" dirty="0">
                <a:solidFill>
                  <a:prstClr val="white"/>
                </a:solidFill>
                <a:latin typeface="Century Schoolbook" pitchFamily="18" charset="0"/>
              </a:rPr>
              <a:t>8 декабря играли в подвижную игру «Два Мороза»; </a:t>
            </a:r>
          </a:p>
          <a:p>
            <a:pPr lvl="0"/>
            <a:r>
              <a:rPr lang="ru-RU" sz="2800" i="1" u="sng" dirty="0">
                <a:solidFill>
                  <a:prstClr val="white"/>
                </a:solidFill>
                <a:latin typeface="Century Schoolbook" pitchFamily="18" charset="0"/>
              </a:rPr>
              <a:t>9 декабря кормили птиц </a:t>
            </a:r>
          </a:p>
          <a:p>
            <a:pPr marL="457200" lvl="0" indent="-457200">
              <a:buFontTx/>
              <a:buAutoNum type="arabicPlain" startAt="4"/>
            </a:pPr>
            <a:endParaRPr lang="ru-RU" sz="2800" i="1" dirty="0">
              <a:solidFill>
                <a:prstClr val="white"/>
              </a:solidFill>
              <a:latin typeface="Century Schoolbook" pitchFamily="18" charset="0"/>
            </a:endParaRPr>
          </a:p>
          <a:p>
            <a:pPr lvl="0"/>
            <a:br>
              <a:rPr lang="ru-RU" sz="2400" dirty="0">
                <a:solidFill>
                  <a:prstClr val="black"/>
                </a:solidFill>
              </a:rPr>
            </a:br>
            <a:endParaRPr lang="ru-RU" sz="2400" i="1" dirty="0">
              <a:solidFill>
                <a:prstClr val="white"/>
              </a:solidFill>
              <a:latin typeface="Century Schoolbook" pitchFamily="18" charset="0"/>
            </a:endParaRPr>
          </a:p>
        </p:txBody>
      </p:sp>
      <p:pic>
        <p:nvPicPr>
          <p:cNvPr id="22533" name="Picture 5" descr="C:\Users\Admin\Desktop\печать\24368961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1937102" cy="2304256"/>
          </a:xfrm>
          <a:prstGeom prst="rect">
            <a:avLst/>
          </a:prstGeom>
          <a:noFill/>
        </p:spPr>
      </p:pic>
      <p:pic>
        <p:nvPicPr>
          <p:cNvPr id="6148" name="Picture 4" descr="C:\Users\user\Desktop\Дети адвент\IMG_20221228_161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08920"/>
            <a:ext cx="3626248" cy="396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i="1" u="sng" dirty="0">
                <a:solidFill>
                  <a:prstClr val="white"/>
                </a:solidFill>
                <a:latin typeface="Century Schoolbook" pitchFamily="18" charset="0"/>
              </a:rPr>
              <a:t> </a:t>
            </a:r>
          </a:p>
          <a:p>
            <a:pPr marL="457200" lvl="0" indent="-457200">
              <a:buFontTx/>
              <a:buAutoNum type="arabicPlain" startAt="4"/>
            </a:pPr>
            <a:endParaRPr lang="ru-RU" sz="2800" i="1" dirty="0">
              <a:solidFill>
                <a:prstClr val="white"/>
              </a:solidFill>
              <a:latin typeface="Century Schoolbook" pitchFamily="18" charset="0"/>
            </a:endParaRPr>
          </a:p>
          <a:p>
            <a:pPr lvl="0"/>
            <a:br>
              <a:rPr lang="ru-RU" sz="2400" dirty="0">
                <a:solidFill>
                  <a:prstClr val="black"/>
                </a:solidFill>
              </a:rPr>
            </a:br>
            <a:endParaRPr lang="ru-RU" sz="2400" i="1" dirty="0">
              <a:solidFill>
                <a:prstClr val="white"/>
              </a:solidFill>
              <a:latin typeface="Century Schoolbook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48" y="548640"/>
            <a:ext cx="5760720" cy="576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256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857232"/>
            <a:ext cx="77867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endParaRPr lang="ru-RU" sz="3600" i="1" dirty="0">
              <a:solidFill>
                <a:schemeClr val="bg1"/>
              </a:solidFill>
              <a:latin typeface="Century Schoolbook" pitchFamily="18" charset="0"/>
            </a:endParaRPr>
          </a:p>
          <a:p>
            <a:pPr marL="457200" indent="-457200"/>
            <a:endParaRPr lang="ru-RU" sz="3600" i="1" dirty="0">
              <a:solidFill>
                <a:schemeClr val="bg1"/>
              </a:solidFill>
              <a:latin typeface="Century Schoolbook" pitchFamily="18" charset="0"/>
            </a:endParaRPr>
          </a:p>
          <a:p>
            <a:pPr marL="457200" indent="-457200"/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10 и 11  декабря  в выходные дни – совместно с родителями дети смотрели  новогодний мультфильм и раскрашивали новогоднюю раскраску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857232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</p:txBody>
      </p:sp>
      <p:pic>
        <p:nvPicPr>
          <p:cNvPr id="2050" name="Picture 2" descr="C:\Users\user\Desktop\Дети адвент\20221213_180856-COLL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114800" cy="47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Дети адвент\20221212_202240-COLL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56628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180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857232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</p:txBody>
      </p:sp>
      <p:pic>
        <p:nvPicPr>
          <p:cNvPr id="3074" name="Picture 2" descr="C:\Users\user\Desktop\Дети адвент\20221212_203707-COLL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242751"/>
            <a:ext cx="7132320" cy="62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59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857232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</p:txBody>
      </p:sp>
      <p:pic>
        <p:nvPicPr>
          <p:cNvPr id="4098" name="Picture 2" descr="C:\Users\user\Desktop\Дети адвент\20221212_202727-COLL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5" y="116632"/>
            <a:ext cx="4553712" cy="45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Дети адвент\20221212_202110-COLL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996952"/>
            <a:ext cx="4134237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143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91072" y="500042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i="1" dirty="0">
                <a:solidFill>
                  <a:prstClr val="white"/>
                </a:solidFill>
                <a:latin typeface="Century Schoolbook" pitchFamily="18" charset="0"/>
              </a:rPr>
              <a:t>12 декабря – учили стих на новогоднюю тематику </a:t>
            </a:r>
          </a:p>
          <a:p>
            <a:pPr lvl="0"/>
            <a:r>
              <a:rPr lang="ru-RU" sz="3600" i="1" dirty="0">
                <a:solidFill>
                  <a:prstClr val="white"/>
                </a:solidFill>
                <a:latin typeface="Century Schoolbook" pitchFamily="18" charset="0"/>
              </a:rPr>
              <a:t>13 декабря – делали ангела на снегу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60648"/>
            <a:ext cx="74295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2400" i="1" dirty="0">
                <a:solidFill>
                  <a:schemeClr val="bg1"/>
                </a:solidFill>
                <a:latin typeface="Century Schoolbook" pitchFamily="18" charset="0"/>
              </a:rPr>
            </a:br>
            <a:br>
              <a:rPr lang="ru-RU" sz="2400" i="1" dirty="0"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  <a:p>
            <a:br>
              <a:rPr lang="ru-RU" sz="2400" i="1" dirty="0">
                <a:solidFill>
                  <a:schemeClr val="bg1"/>
                </a:solidFill>
                <a:latin typeface="Century Schoolbook" pitchFamily="18" charset="0"/>
              </a:rPr>
            </a:br>
            <a:endParaRPr lang="ru-RU" sz="24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2050" name="Picture 2" descr="C:\Users\user\Desktop\Дети адвент\IMG-20221213-WA00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42" y="2404758"/>
            <a:ext cx="3960440" cy="431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470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91072" y="500042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i="1" dirty="0">
                <a:solidFill>
                  <a:prstClr val="white"/>
                </a:solidFill>
                <a:latin typeface="Century Schoolbook" pitchFamily="18" charset="0"/>
              </a:rPr>
              <a:t>14 декабря – делали поздравительную открытку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60648"/>
            <a:ext cx="74295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2400" i="1" dirty="0">
                <a:solidFill>
                  <a:schemeClr val="bg1"/>
                </a:solidFill>
                <a:latin typeface="Century Schoolbook" pitchFamily="18" charset="0"/>
              </a:rPr>
            </a:br>
            <a:br>
              <a:rPr lang="ru-RU" sz="2400" i="1" dirty="0"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  <a:p>
            <a:br>
              <a:rPr lang="ru-RU" sz="2400" i="1" dirty="0">
                <a:solidFill>
                  <a:schemeClr val="bg1"/>
                </a:solidFill>
                <a:latin typeface="Century Schoolbook" pitchFamily="18" charset="0"/>
              </a:rPr>
            </a:br>
            <a:endParaRPr lang="ru-RU" sz="24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700371"/>
            <a:ext cx="3599830" cy="48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user\Desktop\Дети адвент\IMG-20221214-WA0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97" y="2492896"/>
            <a:ext cx="2147888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303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91072" y="500042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i="1" dirty="0">
                <a:solidFill>
                  <a:prstClr val="white"/>
                </a:solidFill>
                <a:latin typeface="Century Schoolbook" pitchFamily="18" charset="0"/>
              </a:rPr>
              <a:t>15 декабря – украшали окна в группе</a:t>
            </a:r>
          </a:p>
          <a:p>
            <a:pPr lvl="0"/>
            <a:r>
              <a:rPr lang="ru-RU" sz="3600" i="1" dirty="0">
                <a:solidFill>
                  <a:prstClr val="white"/>
                </a:solidFill>
                <a:latin typeface="Century Schoolbook" pitchFamily="18" charset="0"/>
              </a:rPr>
              <a:t>16 декабря – рисовали зимний пейзаж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60648"/>
            <a:ext cx="74295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2400" i="1" dirty="0">
                <a:solidFill>
                  <a:schemeClr val="bg1"/>
                </a:solidFill>
                <a:latin typeface="Century Schoolbook" pitchFamily="18" charset="0"/>
              </a:rPr>
            </a:br>
            <a:br>
              <a:rPr lang="ru-RU" sz="2400" i="1" dirty="0"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  <a:p>
            <a:br>
              <a:rPr lang="ru-RU" sz="2400" i="1" dirty="0">
                <a:solidFill>
                  <a:schemeClr val="bg1"/>
                </a:solidFill>
                <a:latin typeface="Century Schoolbook" pitchFamily="18" charset="0"/>
              </a:rPr>
            </a:br>
            <a:endParaRPr lang="ru-RU" sz="24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938" y="2954560"/>
            <a:ext cx="4418648" cy="330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6" y="2884348"/>
            <a:ext cx="3086608" cy="351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933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836712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Засверкай, огнями, ёлка,</a:t>
            </a:r>
          </a:p>
          <a:p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Нас на праздник позови!</a:t>
            </a:r>
          </a:p>
          <a:p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Все желания исполни, </a:t>
            </a:r>
          </a:p>
          <a:p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Все мечты осуществи!</a:t>
            </a:r>
            <a:b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</a:br>
            <a:endParaRPr lang="ru-RU" sz="36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1026" name="Picture 2" descr="C:\Users\user\Desktop\Дети адвент\elka-galaksiya-led-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52936"/>
            <a:ext cx="2627784" cy="393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62414"/>
            <a:ext cx="5212080" cy="311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836712"/>
            <a:ext cx="74168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i="1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17 и 18 декабря в выходные дни -  дети совместно с родителями устраивали чаепитие с семьёй или друзьями, делали новогоднюю игрушку для детского сада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83671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7160"/>
            <a:ext cx="7128792" cy="658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041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83671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137160"/>
            <a:ext cx="6583680" cy="658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134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642918"/>
            <a:ext cx="88924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19 декабря – делали </a:t>
            </a:r>
            <a:r>
              <a:rPr lang="ru-RU" sz="4000" i="1">
                <a:solidFill>
                  <a:schemeClr val="bg1"/>
                </a:solidFill>
                <a:latin typeface="Century Schoolbook" pitchFamily="18" charset="0"/>
              </a:rPr>
              <a:t>доброе дело </a:t>
            </a:r>
            <a:endParaRPr lang="ru-RU" sz="40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20 декабря – лепили из пластилина ёлочную игрушку</a:t>
            </a:r>
          </a:p>
          <a:p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21 декабря </a:t>
            </a:r>
            <a:r>
              <a:rPr lang="ru-RU" sz="4000" i="1" dirty="0">
                <a:solidFill>
                  <a:prstClr val="white"/>
                </a:solidFill>
                <a:latin typeface="Century Schoolbook" pitchFamily="18" charset="0"/>
              </a:rPr>
              <a:t>–</a:t>
            </a:r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 праздник в детском саду</a:t>
            </a:r>
          </a:p>
          <a:p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22 декабря </a:t>
            </a:r>
            <a:r>
              <a:rPr lang="ru-RU" sz="4000" i="1" dirty="0">
                <a:solidFill>
                  <a:prstClr val="white"/>
                </a:solidFill>
                <a:latin typeface="Century Schoolbook" pitchFamily="18" charset="0"/>
              </a:rPr>
              <a:t>–</a:t>
            </a:r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 рисовали символ года</a:t>
            </a:r>
          </a:p>
          <a:p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23 декабря </a:t>
            </a:r>
            <a:r>
              <a:rPr lang="ru-RU" sz="4000" i="1" dirty="0">
                <a:solidFill>
                  <a:prstClr val="white"/>
                </a:solidFill>
                <a:latin typeface="Century Schoolbook" pitchFamily="18" charset="0"/>
              </a:rPr>
              <a:t>– </a:t>
            </a:r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читали новогодние сказки и истории</a:t>
            </a:r>
          </a:p>
          <a:p>
            <a:endParaRPr lang="ru-RU" sz="40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642918"/>
            <a:ext cx="889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  <a:p>
            <a:endParaRPr lang="ru-RU" sz="40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1026" name="Picture 2" descr="C:\Users\user\Desktop\Дети адвент\IMG-20221221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404664"/>
            <a:ext cx="829056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639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00100" y="1071546"/>
            <a:ext cx="67866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19 и 20 декабря в выходные дни – дети совместно с родителями наряжали новогоднюю ёлку и украшали свою комнату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 </a:t>
            </a:r>
          </a:p>
        </p:txBody>
      </p:sp>
      <p:pic>
        <p:nvPicPr>
          <p:cNvPr id="10242" name="Picture 2" descr="C:\Users\user\Desktop\Дети адвент\20221228_173543-COLL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3891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Дети адвент\20221228_173710-COLL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60" y="1916832"/>
            <a:ext cx="4389120" cy="48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11266" name="Picture 2" descr="C:\Users\user\Desktop\Дети адвент\20221228_173844-COLL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9" y="2060848"/>
            <a:ext cx="466344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Дети адвент\20221228_173926-COLL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60" y="130629"/>
            <a:ext cx="438912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 </a:t>
            </a:r>
          </a:p>
        </p:txBody>
      </p:sp>
      <p:pic>
        <p:nvPicPr>
          <p:cNvPr id="12291" name="Picture 3" descr="C:\Users\user\Desktop\Дети адвент\IMG-20221224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0323"/>
            <a:ext cx="363855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7" y="960120"/>
            <a:ext cx="4937760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C:\Users\user\Desktop\Дети адвент\IMG-20221223-WA0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94370"/>
            <a:ext cx="3638550" cy="294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57224" y="1000108"/>
            <a:ext cx="753519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i="1" dirty="0">
                <a:solidFill>
                  <a:schemeClr val="bg1"/>
                </a:solidFill>
                <a:latin typeface="Century Schoolbook" pitchFamily="18" charset="0"/>
              </a:rPr>
              <a:t>26 декабря – </a:t>
            </a:r>
            <a:r>
              <a:rPr lang="ru-RU" sz="3200" i="1" dirty="0">
                <a:solidFill>
                  <a:prstClr val="white"/>
                </a:solidFill>
                <a:latin typeface="Century Schoolbook" pitchFamily="18" charset="0"/>
              </a:rPr>
              <a:t>рисовали рисунок «Моя семья возле новогодней елки»</a:t>
            </a:r>
          </a:p>
          <a:p>
            <a:r>
              <a:rPr lang="ru-RU" sz="3200" i="1" dirty="0">
                <a:solidFill>
                  <a:schemeClr val="bg1"/>
                </a:solidFill>
                <a:latin typeface="Century Schoolbook" pitchFamily="18" charset="0"/>
              </a:rPr>
              <a:t>27 декабря </a:t>
            </a:r>
            <a:r>
              <a:rPr lang="ru-RU" sz="3200" i="1" dirty="0">
                <a:solidFill>
                  <a:prstClr val="white"/>
                </a:solidFill>
                <a:latin typeface="Century Schoolbook" pitchFamily="18" charset="0"/>
              </a:rPr>
              <a:t>–</a:t>
            </a:r>
            <a:r>
              <a:rPr lang="ru-RU" sz="3200" i="1" dirty="0">
                <a:solidFill>
                  <a:schemeClr val="bg1"/>
                </a:solidFill>
                <a:latin typeface="Century Schoolbook" pitchFamily="18" charset="0"/>
              </a:rPr>
              <a:t> повторяли новогодние песни</a:t>
            </a:r>
          </a:p>
          <a:p>
            <a:r>
              <a:rPr lang="ru-RU" sz="3200" i="1" dirty="0">
                <a:solidFill>
                  <a:schemeClr val="bg1"/>
                </a:solidFill>
                <a:latin typeface="Century Schoolbook" pitchFamily="18" charset="0"/>
              </a:rPr>
              <a:t>28 декабря </a:t>
            </a:r>
            <a:r>
              <a:rPr lang="ru-RU" sz="3200" i="1" dirty="0">
                <a:solidFill>
                  <a:prstClr val="white"/>
                </a:solidFill>
                <a:latin typeface="Century Schoolbook" pitchFamily="18" charset="0"/>
              </a:rPr>
              <a:t>–</a:t>
            </a:r>
            <a:r>
              <a:rPr lang="ru-RU" sz="3200" i="1" dirty="0">
                <a:solidFill>
                  <a:schemeClr val="bg1"/>
                </a:solidFill>
                <a:latin typeface="Century Schoolbook" pitchFamily="18" charset="0"/>
              </a:rPr>
              <a:t> рисовали Деда Мороза</a:t>
            </a:r>
          </a:p>
          <a:p>
            <a:r>
              <a:rPr lang="ru-RU" sz="3200" i="1" dirty="0">
                <a:solidFill>
                  <a:schemeClr val="bg1"/>
                </a:solidFill>
                <a:latin typeface="Century Schoolbook" pitchFamily="18" charset="0"/>
              </a:rPr>
              <a:t>29 декабря </a:t>
            </a:r>
            <a:r>
              <a:rPr lang="ru-RU" sz="3200" i="1" dirty="0">
                <a:solidFill>
                  <a:prstClr val="white"/>
                </a:solidFill>
                <a:latin typeface="Century Schoolbook" pitchFamily="18" charset="0"/>
              </a:rPr>
              <a:t>–</a:t>
            </a:r>
            <a:r>
              <a:rPr lang="ru-RU" sz="3200" i="1" dirty="0">
                <a:solidFill>
                  <a:schemeClr val="bg1"/>
                </a:solidFill>
                <a:latin typeface="Century Schoolbook" pitchFamily="18" charset="0"/>
              </a:rPr>
              <a:t> составляли перечень желаний на следующий год</a:t>
            </a:r>
          </a:p>
          <a:p>
            <a:r>
              <a:rPr lang="ru-RU" sz="3200" i="1" dirty="0">
                <a:solidFill>
                  <a:schemeClr val="bg1"/>
                </a:solidFill>
                <a:latin typeface="Century Schoolbook" pitchFamily="18" charset="0"/>
              </a:rPr>
              <a:t>30 декабря </a:t>
            </a:r>
            <a:r>
              <a:rPr lang="ru-RU" sz="3200" i="1" dirty="0">
                <a:solidFill>
                  <a:prstClr val="white"/>
                </a:solidFill>
                <a:latin typeface="Century Schoolbook" pitchFamily="18" charset="0"/>
              </a:rPr>
              <a:t>–</a:t>
            </a:r>
            <a:r>
              <a:rPr lang="ru-RU" sz="3200" i="1" dirty="0">
                <a:solidFill>
                  <a:schemeClr val="bg1"/>
                </a:solidFill>
                <a:latin typeface="Century Schoolbook" pitchFamily="18" charset="0"/>
              </a:rPr>
              <a:t>  придумывали поздравление родителям в Новогоднюю ночь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87129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solidFill>
                  <a:schemeClr val="bg1"/>
                </a:solidFill>
                <a:latin typeface="Century Schoolbook" pitchFamily="18" charset="0"/>
              </a:rPr>
              <a:t>Актуальность:</a:t>
            </a:r>
          </a:p>
          <a:p>
            <a:r>
              <a:rPr lang="ru-RU" sz="2000" dirty="0">
                <a:solidFill>
                  <a:schemeClr val="bg1"/>
                </a:solidFill>
              </a:rPr>
              <a:t>ГЛАВНЫЙ ПРАЗДНИК ДЛЯ ВСЕХ ДЕТЕЙ И ВЗРОСЛЫХ - ЭТО, КОНЕЧНО, НОВЫЙ ГОД. ПОСЛЕДНЕЕ ВРЕМЯ СТАНОВЯТСЯ ВСЕ БОЛЕЕ ПОПУЛЯРНЫМИ КАЛЕНДАРИ ОЖИДАНИЯ НОВОГО ГОДА ИЛИ АДВЕНТ-КАЛЕНДАРИ. АДВЕНТ-КАЛЕНДАРЬ - ОДИН ИЗ САМЫХ УДАЧНЫХ СПОСОБОВ РАСКРАСИТЬ ОЖИДАНИЕ ПРАЗДНИКА ОЩУЩЕНИЕМ РАДОСТИ И ВОЛШЕБСТВА. ЧТО ЖЕ ЭТО ТАКОЕ? СУТЬ АДВЕНТ-КАЛЕНДАРЯ СОСТОИТ В ТОМ, ЧТО ВЕДЕТСЯ ПО ДНЯМ ОБРАТНЫЙ ОТСЧЕТ ДО НОВОГО ГОДА. ПРИЧЕМ КАЖДЫЙ ДЕНЬ РЕБЕНОК НАХОДИТ В АДВЕНТ-КАЛЕНДАРЕ ЗАДАНИЕ ИЛИ ИДЕЮ ДОСУГА НА ТЕКУЩИЙ ДЕНЬ. ВАЖНОЕ МЕСТО В ДАННОМ ПРОЕКТЕ ЗАНИМАЕТ ИЗУЧЕНИЕ И СОХРАНЕНИЕ ТРАДИЦИЙ ПРАЗДНОВАНИЯ НОВОГО ГОДА, ЧТО ПОМОГАЕТ УДОВЛЕТВОРИТЬ ПОЗНАВАТЕЛЬНЫЙ ИНТЕРЕС ДЕТЕЙ К ЭТОМУ ПРАЗДНИКУ. </a:t>
            </a:r>
          </a:p>
        </p:txBody>
      </p:sp>
      <p:pic>
        <p:nvPicPr>
          <p:cNvPr id="6" name="Рисунок 5" descr="Адвент-календарь для детей к Новому году своими руками с шаблонами и заданиями, которые можно распечатать этап 3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306" y="4286256"/>
            <a:ext cx="314327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1071546"/>
            <a:ext cx="7535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2051" name="Picture 3" descr="C:\Users\user\Desktop\Дети адвент\20221229_083001-COLL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7" y="137160"/>
            <a:ext cx="3703320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Дети адвент\20221229_082211-COLL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53" y="1104203"/>
            <a:ext cx="466344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75351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  <a:p>
            <a:pPr algn="ctr"/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31 декабря – дети загадывали желание в Новогоднюю ночь</a:t>
            </a:r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</p:txBody>
      </p:sp>
      <p:pic>
        <p:nvPicPr>
          <p:cNvPr id="26626" name="Picture 2" descr="http://www.playcast.ru/uploads/2018/01/01/242829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92696"/>
            <a:ext cx="6241326" cy="3664998"/>
          </a:xfrm>
          <a:prstGeom prst="rect">
            <a:avLst/>
          </a:prstGeom>
          <a:noFill/>
        </p:spPr>
      </p:pic>
      <p:pic>
        <p:nvPicPr>
          <p:cNvPr id="26627" name="Picture 3" descr="C:\Users\Admin\Desktop\печать\0_1e62ed_78838234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869160"/>
            <a:ext cx="1296144" cy="1726115"/>
          </a:xfrm>
          <a:prstGeom prst="rect">
            <a:avLst/>
          </a:prstGeom>
          <a:noFill/>
        </p:spPr>
      </p:pic>
      <p:pic>
        <p:nvPicPr>
          <p:cNvPr id="9" name="Picture 3" descr="C:\Users\Admin\Desktop\печать\0_1e62ed_78838234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869160"/>
            <a:ext cx="1385283" cy="1844824"/>
          </a:xfrm>
          <a:prstGeom prst="rect">
            <a:avLst/>
          </a:prstGeom>
          <a:noFill/>
        </p:spPr>
      </p:pic>
      <p:pic>
        <p:nvPicPr>
          <p:cNvPr id="10" name="Picture 3" descr="C:\Users\Admin\Desktop\печать\0_1e62ed_78838234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7" y="4823844"/>
            <a:ext cx="1440160" cy="1917905"/>
          </a:xfrm>
          <a:prstGeom prst="rect">
            <a:avLst/>
          </a:prstGeom>
          <a:noFill/>
        </p:spPr>
      </p:pic>
      <p:pic>
        <p:nvPicPr>
          <p:cNvPr id="11" name="Picture 3" descr="C:\Users\Admin\Desktop\печать\0_1e62ed_78838234_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725144"/>
            <a:ext cx="1440160" cy="1917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1052736"/>
            <a:ext cx="64807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u="sng" dirty="0">
                <a:solidFill>
                  <a:schemeClr val="bg1"/>
                </a:solidFill>
                <a:latin typeface="Century Schoolbook" pitchFamily="18" charset="0"/>
              </a:rPr>
              <a:t>Цель проекта: </a:t>
            </a:r>
          </a:p>
          <a:p>
            <a:pPr algn="ctr"/>
            <a:endParaRPr lang="ru-RU" sz="3600" i="1" u="sng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Century Schoolbook" pitchFamily="18" charset="0"/>
              </a:rPr>
              <a:t>Вызвать интерес к предстоящему празднику. Создать праздничное новогоднее настроение</a:t>
            </a:r>
          </a:p>
        </p:txBody>
      </p:sp>
      <p:pic>
        <p:nvPicPr>
          <p:cNvPr id="15362" name="Picture 2" descr="C:\Users\Admin\Desktop\печать\24368961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455" y="2186286"/>
            <a:ext cx="3717545" cy="4671714"/>
          </a:xfrm>
          <a:prstGeom prst="rect">
            <a:avLst/>
          </a:prstGeom>
          <a:noFill/>
        </p:spPr>
      </p:pic>
      <p:pic>
        <p:nvPicPr>
          <p:cNvPr id="15363" name="Picture 3" descr="C:\Users\Admin\Desktop\печать\pic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8924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u="sng" dirty="0">
                <a:solidFill>
                  <a:schemeClr val="bg1"/>
                </a:solidFill>
                <a:latin typeface="Century Schoolbook" pitchFamily="18" charset="0"/>
              </a:rPr>
              <a:t>Задачи проекта:</a:t>
            </a:r>
            <a:r>
              <a:rPr lang="ru-RU" sz="4000" i="1" dirty="0">
                <a:solidFill>
                  <a:schemeClr val="bg1"/>
                </a:solidFill>
                <a:latin typeface="Century Schoolbook" pitchFamily="18" charset="0"/>
              </a:rPr>
              <a:t> </a:t>
            </a: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Расширить представление детей о праздновании Нового года, об истории возникновения праздника.</a:t>
            </a:r>
          </a:p>
          <a:p>
            <a:pPr lvl="0">
              <a:buFont typeface="Wingdings" pitchFamily="2" charset="2"/>
              <a:buChar char="ü"/>
            </a:pPr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  Развивать у дошкольников интеллектуальную инициативу, организаторские способности, приучать активно участвовать в подготовке к празднику.</a:t>
            </a:r>
          </a:p>
          <a:p>
            <a:pPr lvl="0">
              <a:buFont typeface="Wingdings" pitchFamily="2" charset="2"/>
              <a:buChar char="ü"/>
            </a:pPr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Укреплять связи с семьей. Побуждать родителей к совместной творческой деятельности с детьми.</a:t>
            </a:r>
          </a:p>
          <a:p>
            <a:pPr>
              <a:buFont typeface="Wingdings" pitchFamily="2" charset="2"/>
              <a:buChar char="ü"/>
            </a:pPr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Создать позитивный настрой в преддверии новогоднего праздника.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710640"/>
            <a:ext cx="9840000" cy="7380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500042"/>
            <a:ext cx="9361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1 декабря – получили письмо от Деда Мороза и Снегурочки с </a:t>
            </a:r>
            <a:r>
              <a:rPr lang="ru-RU" sz="2800" i="1" dirty="0" err="1">
                <a:solidFill>
                  <a:schemeClr val="bg1"/>
                </a:solidFill>
                <a:latin typeface="Century Schoolbook" pitchFamily="18" charset="0"/>
              </a:rPr>
              <a:t>адвент</a:t>
            </a:r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-календарем; 2 декабря – отгадывали новогодние загадки</a:t>
            </a:r>
          </a:p>
        </p:txBody>
      </p:sp>
      <p:pic>
        <p:nvPicPr>
          <p:cNvPr id="5" name="Picture 2" descr="C:\Users\Admin\Desktop\печать\orig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61" y="2132856"/>
            <a:ext cx="2586602" cy="2016224"/>
          </a:xfrm>
          <a:prstGeom prst="rect">
            <a:avLst/>
          </a:prstGeom>
          <a:noFill/>
        </p:spPr>
      </p:pic>
      <p:pic>
        <p:nvPicPr>
          <p:cNvPr id="6" name="Picture 2" descr="C:\Users\Admin\Desktop\печать\orig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2586602" cy="2016224"/>
          </a:xfrm>
          <a:prstGeom prst="rect">
            <a:avLst/>
          </a:prstGeom>
          <a:noFill/>
        </p:spPr>
      </p:pic>
      <p:pic>
        <p:nvPicPr>
          <p:cNvPr id="16387" name="Picture 3" descr="C:\Users\Admin\Desktop\печать\pic (1)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23" cy="500042"/>
          </a:xfrm>
          <a:prstGeom prst="rect">
            <a:avLst/>
          </a:prstGeom>
          <a:noFill/>
        </p:spPr>
      </p:pic>
      <p:pic>
        <p:nvPicPr>
          <p:cNvPr id="1026" name="Picture 2" descr="C:\Users\user\Desktop\Дети адвент\20221227_161338-COLL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5037"/>
            <a:ext cx="4680520" cy="47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285728"/>
            <a:ext cx="85725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i="1" u="sng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schemeClr val="bg1"/>
              </a:solidFill>
              <a:latin typeface="Century Schoolbook" pitchFamily="18" charset="0"/>
            </a:endParaRPr>
          </a:p>
          <a:p>
            <a:pPr algn="ctr"/>
            <a:r>
              <a:rPr lang="ru-RU" sz="2800" i="1" u="sng" dirty="0">
                <a:solidFill>
                  <a:schemeClr val="bg1"/>
                </a:solidFill>
                <a:latin typeface="Century Schoolbook" pitchFamily="18" charset="0"/>
              </a:rPr>
              <a:t>3 и 4 декабря в выходные дни – совместно с родителями писали (рисовали) письмо Дедушке Морозу и готовили горячий шоколад (или какао)</a:t>
            </a: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. </a:t>
            </a: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285728"/>
            <a:ext cx="85725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i="1" u="sng" dirty="0">
              <a:solidFill>
                <a:prstClr val="white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prstClr val="white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prstClr val="white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prstClr val="white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prstClr val="white"/>
              </a:solidFill>
              <a:latin typeface="Century Schoolbook" pitchFamily="18" charset="0"/>
            </a:endParaRPr>
          </a:p>
          <a:p>
            <a:pPr algn="ctr"/>
            <a:r>
              <a:rPr lang="ru-RU" sz="2800" i="1" u="sng" dirty="0">
                <a:solidFill>
                  <a:prstClr val="white"/>
                </a:solidFill>
                <a:latin typeface="Century Schoolbook" pitchFamily="18" charset="0"/>
              </a:rPr>
              <a:t> </a:t>
            </a:r>
            <a:endParaRPr lang="ru-RU" sz="2800" i="1" dirty="0">
              <a:solidFill>
                <a:prstClr val="white"/>
              </a:solidFill>
              <a:latin typeface="Century Schoolbook" pitchFamily="18" charset="0"/>
            </a:endParaRPr>
          </a:p>
          <a:p>
            <a:endParaRPr lang="ru-RU" sz="2800" i="1" dirty="0">
              <a:solidFill>
                <a:prstClr val="white"/>
              </a:solidFill>
              <a:latin typeface="Century Schoolbook" pitchFamily="18" charset="0"/>
            </a:endParaRPr>
          </a:p>
          <a:p>
            <a:endParaRPr lang="ru-RU" sz="2800" i="1" dirty="0">
              <a:solidFill>
                <a:prstClr val="white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prstClr val="white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>
              <a:solidFill>
                <a:prstClr val="white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prstClr val="white"/>
                </a:solidFill>
                <a:latin typeface="Century Schoolbook" pitchFamily="18" charset="0"/>
              </a:rPr>
              <a:t> </a:t>
            </a:r>
          </a:p>
        </p:txBody>
      </p:sp>
      <p:pic>
        <p:nvPicPr>
          <p:cNvPr id="3075" name="Picture 3" descr="C:\Users\user\Desktop\Дети адвент\20221212_200842-COLL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" y="835901"/>
            <a:ext cx="4389120" cy="484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Дети адвент\20221212_201557-COLL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871"/>
            <a:ext cx="4566285" cy="32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Дети адвент\20221212_200924-COLL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29000"/>
            <a:ext cx="4566285" cy="34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41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45691/27156178.1bd/0_1981a7_3125b14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285728"/>
            <a:ext cx="8572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i="1" u="sng" dirty="0">
              <a:solidFill>
                <a:prstClr val="white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prstClr val="white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prstClr val="white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prstClr val="white"/>
              </a:solidFill>
              <a:latin typeface="Century Schoolbook" pitchFamily="18" charset="0"/>
            </a:endParaRPr>
          </a:p>
          <a:p>
            <a:pPr algn="ctr"/>
            <a:endParaRPr lang="ru-RU" sz="2800" i="1" u="sng" dirty="0">
              <a:solidFill>
                <a:prstClr val="white"/>
              </a:solidFill>
              <a:latin typeface="Century Schoolbook" pitchFamily="18" charset="0"/>
            </a:endParaRPr>
          </a:p>
          <a:p>
            <a:pPr algn="ctr"/>
            <a:r>
              <a:rPr lang="ru-RU" sz="2800" i="1" u="sng" dirty="0">
                <a:solidFill>
                  <a:prstClr val="white"/>
                </a:solidFill>
                <a:latin typeface="Century Schoolbook" pitchFamily="18" charset="0"/>
              </a:rPr>
              <a:t> </a:t>
            </a:r>
          </a:p>
          <a:p>
            <a:r>
              <a:rPr lang="ru-RU" sz="2800" i="1" dirty="0">
                <a:solidFill>
                  <a:prstClr val="white"/>
                </a:solidFill>
                <a:latin typeface="Century Schoolbook" pitchFamily="18" charset="0"/>
              </a:rPr>
              <a:t>. </a:t>
            </a:r>
          </a:p>
          <a:p>
            <a:endParaRPr lang="ru-RU" sz="2800" i="1" dirty="0">
              <a:solidFill>
                <a:prstClr val="white"/>
              </a:solidFill>
              <a:latin typeface="Century Schoolbook" pitchFamily="18" charset="0"/>
            </a:endParaRPr>
          </a:p>
          <a:p>
            <a:endParaRPr lang="ru-RU" sz="2800" i="1" dirty="0">
              <a:solidFill>
                <a:prstClr val="white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prstClr val="white"/>
                </a:solidFill>
                <a:latin typeface="Century Schoolbook" pitchFamily="18" charset="0"/>
              </a:rPr>
              <a:t>  </a:t>
            </a:r>
          </a:p>
          <a:p>
            <a:endParaRPr lang="ru-RU" sz="2800" i="1" dirty="0">
              <a:solidFill>
                <a:prstClr val="white"/>
              </a:solidFill>
              <a:latin typeface="Century Schoolbook" pitchFamily="18" charset="0"/>
            </a:endParaRPr>
          </a:p>
          <a:p>
            <a:r>
              <a:rPr lang="ru-RU" sz="2800" i="1" dirty="0">
                <a:solidFill>
                  <a:prstClr val="white"/>
                </a:solidFill>
                <a:latin typeface="Century Schoolbook" pitchFamily="18" charset="0"/>
              </a:rPr>
              <a:t> </a:t>
            </a:r>
          </a:p>
        </p:txBody>
      </p:sp>
      <p:pic>
        <p:nvPicPr>
          <p:cNvPr id="6146" name="Picture 2" descr="C:\Users\user\Desktop\Дети адвент\20221212_200646-COLL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137160"/>
            <a:ext cx="6583680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3710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414</Words>
  <Application>Microsoft Office PowerPoint</Application>
  <PresentationFormat>Экран (4:3)</PresentationFormat>
  <Paragraphs>141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Century Schoolbook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 kiselew</dc:creator>
  <cp:lastModifiedBy>Admin</cp:lastModifiedBy>
  <cp:revision>99</cp:revision>
  <dcterms:created xsi:type="dcterms:W3CDTF">2018-11-28T13:43:37Z</dcterms:created>
  <dcterms:modified xsi:type="dcterms:W3CDTF">2023-01-03T18:19:35Z</dcterms:modified>
</cp:coreProperties>
</file>