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  <p:sldId id="264" r:id="rId4"/>
    <p:sldId id="261" r:id="rId5"/>
    <p:sldId id="263" r:id="rId6"/>
    <p:sldId id="262" r:id="rId7"/>
    <p:sldId id="260" r:id="rId8"/>
    <p:sldId id="265" r:id="rId9"/>
    <p:sldId id="266" r:id="rId10"/>
  </p:sldIdLst>
  <p:sldSz cx="9144000" cy="5143500" type="screen16x9"/>
  <p:notesSz cx="5143500" cy="9144000"/>
  <p:defaultTextStyle>
    <a:defPPr/>
    <a:lvl1pPr marL="0" lvl="0">
      <a:defRPr sz="1600">
        <a:latin typeface="+mn-lt"/>
        <a:ea typeface="+mn-ea"/>
        <a:cs typeface="+mn-cs"/>
      </a:defRPr>
    </a:lvl1pPr>
    <a:lvl2pPr marL="457200" lvl="1">
      <a:defRPr sz="1600">
        <a:latin typeface="+mn-lt"/>
        <a:ea typeface="+mn-ea"/>
        <a:cs typeface="+mn-cs"/>
      </a:defRPr>
    </a:lvl2pPr>
    <a:lvl3pPr marL="914400" lvl="2">
      <a:defRPr sz="1600">
        <a:latin typeface="+mn-lt"/>
        <a:ea typeface="+mn-ea"/>
        <a:cs typeface="+mn-cs"/>
      </a:defRPr>
    </a:lvl3pPr>
    <a:lvl4pPr marL="1371600" lvl="3">
      <a:defRPr sz="1600">
        <a:latin typeface="+mn-lt"/>
        <a:ea typeface="+mn-ea"/>
        <a:cs typeface="+mn-cs"/>
      </a:defRPr>
    </a:lvl4pPr>
    <a:lvl5pPr marL="1828800" lvl="4">
      <a:defRPr sz="1600">
        <a:latin typeface="+mn-lt"/>
        <a:ea typeface="+mn-ea"/>
        <a:cs typeface="+mn-cs"/>
      </a:defRPr>
    </a:lvl5pPr>
    <a:lvl6pPr marL="2286000" lvl="5">
      <a:defRPr sz="1600">
        <a:latin typeface="+mn-lt"/>
        <a:ea typeface="+mn-ea"/>
        <a:cs typeface="+mn-cs"/>
      </a:defRPr>
    </a:lvl6pPr>
    <a:lvl7pPr marL="2743200" lvl="6">
      <a:defRPr sz="1600">
        <a:latin typeface="+mn-lt"/>
        <a:ea typeface="+mn-ea"/>
        <a:cs typeface="+mn-cs"/>
      </a:defRPr>
    </a:lvl7pPr>
    <a:lvl8pPr marL="3200400" lvl="7">
      <a:defRPr sz="1600">
        <a:latin typeface="+mn-lt"/>
        <a:ea typeface="+mn-ea"/>
        <a:cs typeface="+mn-cs"/>
      </a:defRPr>
    </a:lvl8pPr>
    <a:lvl9pPr marL="3657600" lvl="8">
      <a:defRPr sz="1600"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0000" tIns="45000" rIns="90000" b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0000" tIns="45000" rIns="90000" b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143000" y="841802"/>
            <a:ext cx="6858004" cy="1790764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>
            <a:defPPr/>
            <a:lvl1pPr marL="698500" marR="0" lvl="0" indent="-6985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1pPr>
            <a:lvl2pPr marL="698500" marR="0" lvl="1" indent="-6985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2pPr>
            <a:lvl3pPr marL="698500" marR="0" lvl="2" indent="-6985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3pPr>
            <a:lvl4pPr marL="698500" marR="0" lvl="3" indent="-6985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4pPr>
            <a:lvl5pPr marL="698500" marR="0" lvl="4" indent="-6985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5pPr>
            <a:lvl6pPr marL="698500" marR="0" lvl="5" indent="-6985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6pPr>
            <a:lvl7pPr marL="698500" marR="0" lvl="6" indent="-6985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7pPr>
            <a:lvl8pPr marL="698500" marR="0" lvl="7" indent="-6985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8pPr>
            <a:lvl9pPr marL="698500" marR="0" lvl="8" indent="-6985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3"/>
          </p:nvPr>
        </p:nvSpPr>
        <p:spPr>
          <a:xfrm>
            <a:off x="1143000" y="2701624"/>
            <a:ext cx="6858004" cy="1241865"/>
          </a:xfrm>
          <a:prstGeom prst="rect">
            <a:avLst/>
          </a:prstGeom>
        </p:spPr>
        <p:txBody>
          <a:bodyPr lIns="90000" tIns="45000" rIns="90000" bIns="45000" anchor="t">
            <a:noAutofit/>
          </a:bodyPr>
          <a:lstStyle>
            <a:defPPr/>
            <a:lvl1pPr marL="279400" marR="0" lvl="0" indent="-2794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1pPr>
            <a:lvl2pPr marL="736600" marR="0" lvl="1" indent="-2794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2pPr>
            <a:lvl3pPr marL="1193800" marR="0" lvl="2" indent="-2794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3pPr>
            <a:lvl4pPr marL="1651000" marR="0" lvl="3" indent="-2794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4pPr>
            <a:lvl5pPr marL="2108200" marR="0" lvl="4" indent="-2794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5pPr>
            <a:lvl6pPr marL="2565400" marR="0" lvl="5" indent="-2794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6pPr>
            <a:lvl7pPr marL="3022600" marR="0" lvl="6" indent="-2794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7pPr>
            <a:lvl8pPr marL="3479800" marR="0" lvl="7" indent="-2794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8pPr>
            <a:lvl9pPr marL="3937000" marR="0" lvl="8" indent="-2794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0000" tIns="45000" rIns="90000" b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0000" tIns="45000" rIns="90000" b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28650" y="1369267"/>
            <a:ext cx="3886202" cy="3263619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2"/>
          </p:nvPr>
        </p:nvSpPr>
        <p:spPr>
          <a:xfrm>
            <a:off x="4629152" y="1369267"/>
            <a:ext cx="3886202" cy="3263619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628650" y="273853"/>
            <a:ext cx="7886704" cy="99420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28650" y="1369267"/>
            <a:ext cx="7886704" cy="326361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>
            <a:normAutofit/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xStyles>
    <p:titleStyle>
      <a:defPPr/>
      <a:lvl1pPr marL="523875" marR="0" lvl="0" indent="-523875" algn="l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1pPr>
      <a:lvl2pPr marL="523875" marR="0" lvl="1" indent="-523875" algn="l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2pPr>
      <a:lvl3pPr marL="523875" marR="0" lvl="2" indent="-523875" algn="l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3pPr>
      <a:lvl4pPr marL="523875" marR="0" lvl="3" indent="-523875" algn="l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4pPr>
      <a:lvl5pPr marL="523875" marR="0" lvl="4" indent="-523875" algn="l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5pPr>
      <a:lvl6pPr marL="523875" marR="0" lvl="5" indent="-523875" algn="l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6pPr>
      <a:lvl7pPr marL="523875" marR="0" lvl="6" indent="-523875" algn="l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7pPr>
      <a:lvl8pPr marL="523875" marR="0" lvl="7" indent="-523875" algn="l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8pPr>
      <a:lvl9pPr marL="523875" marR="0" lvl="8" indent="-523875" algn="l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9pPr>
    </p:titleStyle>
    <p:bodyStyle>
      <a:defPPr/>
      <a:lvl1pPr marL="314325" marR="0" lvl="0" indent="-314325" algn="l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800">
          <a:latin typeface="+mn-lt"/>
          <a:ea typeface="+mn-ea"/>
          <a:cs typeface="+mn-cs"/>
        </a:defRPr>
      </a:lvl1pPr>
      <a:lvl2pPr marL="736600" marR="0" lvl="1" indent="-279400" algn="l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600">
          <a:latin typeface="+mn-lt"/>
          <a:ea typeface="+mn-ea"/>
          <a:cs typeface="+mn-cs"/>
        </a:defRPr>
      </a:lvl2pPr>
      <a:lvl3pPr marL="1158875" marR="0" lvl="2" indent="-244475" algn="l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3pPr>
      <a:lvl4pPr marL="1616075" marR="0" lvl="3" indent="-244475" algn="l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4pPr>
      <a:lvl5pPr marL="2073275" marR="0" lvl="4" indent="-244475" algn="l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5pPr>
      <a:lvl6pPr marL="2530475" marR="0" lvl="5" indent="-244475" algn="l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6pPr>
      <a:lvl7pPr marL="2987675" marR="0" lvl="6" indent="-244475" algn="l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7pPr>
      <a:lvl8pPr marL="3444875" marR="0" lvl="7" indent="-244475" algn="l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8pPr>
      <a:lvl9pPr marL="3902075" marR="0" lvl="8" indent="-244475" algn="l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9pPr>
    </p:bodyStyle>
    <p:otherStyle>
      <a:defPPr/>
      <a:lvl1pPr lvl="0">
        <a:defRPr sz="1600">
          <a:latin typeface="+mn-lt"/>
          <a:ea typeface="+mn-ea"/>
          <a:cs typeface="+mn-cs"/>
        </a:defRPr>
      </a:lvl1pPr>
      <a:lvl2pPr lvl="1">
        <a:defRPr sz="1600">
          <a:latin typeface="+mn-lt"/>
          <a:ea typeface="+mn-ea"/>
          <a:cs typeface="+mn-cs"/>
        </a:defRPr>
      </a:lvl2pPr>
      <a:lvl3pPr lvl="2">
        <a:defRPr sz="1600">
          <a:latin typeface="+mn-lt"/>
          <a:ea typeface="+mn-ea"/>
          <a:cs typeface="+mn-cs"/>
        </a:defRPr>
      </a:lvl3pPr>
      <a:lvl4pPr lvl="3">
        <a:defRPr sz="1600">
          <a:latin typeface="+mn-lt"/>
          <a:ea typeface="+mn-ea"/>
          <a:cs typeface="+mn-cs"/>
        </a:defRPr>
      </a:lvl4pPr>
      <a:lvl5pPr lvl="4">
        <a:defRPr sz="1600">
          <a:latin typeface="+mn-lt"/>
          <a:ea typeface="+mn-ea"/>
          <a:cs typeface="+mn-cs"/>
        </a:defRPr>
      </a:lvl5pPr>
      <a:lvl6pPr lvl="5">
        <a:defRPr sz="1600">
          <a:latin typeface="+mn-lt"/>
          <a:ea typeface="+mn-ea"/>
          <a:cs typeface="+mn-cs"/>
        </a:defRPr>
      </a:lvl6pPr>
      <a:lvl7pPr lvl="6">
        <a:defRPr sz="1600">
          <a:latin typeface="+mn-lt"/>
          <a:ea typeface="+mn-ea"/>
          <a:cs typeface="+mn-cs"/>
        </a:defRPr>
      </a:lvl7pPr>
      <a:lvl8pPr lvl="7">
        <a:defRPr sz="1600">
          <a:latin typeface="+mn-lt"/>
          <a:ea typeface="+mn-ea"/>
          <a:cs typeface="+mn-cs"/>
        </a:defRPr>
      </a:lvl8pPr>
      <a:lvl9pPr lvl="8">
        <a:defRPr sz="1600"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Group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864"/>
            <a:ext cx="6768752" cy="51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2280" y="2554136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Воспитатели:               Исакова Наталья Борисовна </a:t>
            </a:r>
          </a:p>
          <a:p>
            <a:r>
              <a:rPr lang="ru-RU" dirty="0" smtClean="0"/>
              <a:t>Лосева Елена Александровна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Group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853"/>
            <a:ext cx="8640960" cy="381006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расширение представления детей о космосе, его первооткрывателях, повышение общего уровня эрудиции.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познакомить детей с историей развития космонавтики;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развивать любознательность, воображение, познавательные способности;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воспитывать патриотические чувства, любовь к Родине.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активизировать словарь дошкольников, расширять их кругозор.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0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Group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2347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День космонавтики – важное событие в жизни нашей станы, который празднуется 12 апреля. Эта тема притягательна как для детей так и для взрослых, ведь космос – это красота, это таинственность, новые знания и простор для фантазии.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56" y="915565"/>
            <a:ext cx="4381548" cy="420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58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Group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170" y="12347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 традиции в нашей группе отмечался праздник – День Космонавтики! В группе была оформлена выставка на тему «Космические Дали»!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user\Desktop\Новая папка\20230414_132510-COLL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0" y="708253"/>
            <a:ext cx="4195047" cy="442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08254"/>
            <a:ext cx="4506355" cy="443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14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Group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\20230414_132301-COLL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0462"/>
            <a:ext cx="5328000" cy="499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45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Group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87532" y="3723878"/>
            <a:ext cx="7740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                </a:t>
            </a:r>
            <a:r>
              <a:rPr lang="ru-RU" sz="2800" dirty="0" smtClean="0">
                <a:solidFill>
                  <a:srgbClr val="FFFF00"/>
                </a:solidFill>
              </a:rPr>
              <a:t>Аппликация «Полёт на луну»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1470"/>
            <a:ext cx="3828233" cy="509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4" y="0"/>
            <a:ext cx="2764800" cy="23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75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Group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вая папка\IMG_20230412_1554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4392000" cy="328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Новая папка\IMG_20230412_1556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33734"/>
            <a:ext cx="4356000" cy="325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7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Group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9017"/>
            <a:ext cx="5400600" cy="47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84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Group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Новая папка\IMG-20230412-WA00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4846"/>
            <a:ext cx="6144000" cy="46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246" y="4227934"/>
            <a:ext cx="8496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</a:t>
            </a:r>
          </a:p>
          <a:p>
            <a:endParaRPr lang="ru-RU" dirty="0"/>
          </a:p>
          <a:p>
            <a:r>
              <a:rPr lang="ru-RU" dirty="0" smtClean="0"/>
              <a:t>                                               </a:t>
            </a:r>
            <a:r>
              <a:rPr lang="ru-RU" sz="18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6419"/>
      </p:ext>
    </p:extLst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Office">
      <a:dk1>
        <a:srgbClr val="000000"/>
      </a:dk1>
      <a:lt1>
        <a:srgbClr val="FFFFFF"/>
      </a:lt1>
      <a:dk2>
        <a:srgbClr val="3D5166"/>
      </a:dk2>
      <a:lt2>
        <a:srgbClr val="E5E6E7"/>
      </a:lt2>
      <a:accent1>
        <a:srgbClr val="D15757"/>
      </a:accent1>
      <a:accent2>
        <a:srgbClr val="E8B448"/>
      </a:accent2>
      <a:accent3>
        <a:srgbClr val="91C25F"/>
      </a:accent3>
      <a:accent4>
        <a:srgbClr val="3EB07E"/>
      </a:accent4>
      <a:accent5>
        <a:srgbClr val="36A6D6"/>
      </a:accent5>
      <a:accent6>
        <a:srgbClr val="367FCB"/>
      </a:accent6>
      <a:hlink>
        <a:srgbClr val="367FCB"/>
      </a:hlink>
      <a:folHlink>
        <a:srgbClr val="965E99"/>
      </a:folHlink>
    </a:clrScheme>
    <a:fontScheme name="Office">
      <a:majorFont>
        <a:latin typeface="XO Oriel"/>
        <a:ea typeface=""/>
        <a:cs typeface=""/>
      </a:majorFont>
      <a:minorFont>
        <a:latin typeface="XO Orie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6350">
          <a:solidFill>
            <a:schemeClr val="phClr">
              <a:shade val="95000"/>
              <a:satMod val="105000"/>
            </a:schemeClr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222</TotalTime>
  <Words>86</Words>
  <Application>Microsoft Office PowerPoint</Application>
  <DocSecurity>0</DocSecurity>
  <PresentationFormat>Экран (16:9)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Basic</vt:lpstr>
      <vt:lpstr>Презентация PowerPoint</vt:lpstr>
      <vt:lpstr>         Цель: расширение представления детей о космосе, его первооткрывателях, повышение общего уровня эрудиции. Задачи:  - познакомить детей с историей развития космонавтики; - развивать любознательность, воображение, познавательные способности; - воспитывать патриотические чувства, любовь к Родине. - активизировать словарь дошкольников, расширять их кругозор.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22</cp:revision>
  <dcterms:modified xsi:type="dcterms:W3CDTF">2007-06-22T21:00:01Z</dcterms:modified>
</cp:coreProperties>
</file>