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8" r:id="rId1"/>
  </p:sldMasterIdLst>
  <p:notesMasterIdLst>
    <p:notesMasterId r:id="rId18"/>
  </p:notesMasterIdLst>
  <p:sldIdLst>
    <p:sldId id="256" r:id="rId2"/>
    <p:sldId id="281" r:id="rId3"/>
    <p:sldId id="258" r:id="rId4"/>
    <p:sldId id="267" r:id="rId5"/>
    <p:sldId id="287" r:id="rId6"/>
    <p:sldId id="289" r:id="rId7"/>
    <p:sldId id="290" r:id="rId8"/>
    <p:sldId id="286" r:id="rId9"/>
    <p:sldId id="282" r:id="rId10"/>
    <p:sldId id="288" r:id="rId11"/>
    <p:sldId id="291" r:id="rId12"/>
    <p:sldId id="276" r:id="rId13"/>
    <p:sldId id="277" r:id="rId14"/>
    <p:sldId id="292" r:id="rId15"/>
    <p:sldId id="293" r:id="rId16"/>
    <p:sldId id="285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68" autoAdjust="0"/>
    <p:restoredTop sz="94660"/>
  </p:normalViewPr>
  <p:slideViewPr>
    <p:cSldViewPr>
      <p:cViewPr>
        <p:scale>
          <a:sx n="65" d="100"/>
          <a:sy n="65" d="100"/>
        </p:scale>
        <p:origin x="-2136" y="-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B1C4395-9F8E-4124-9765-0037347A90D8}" type="datetimeFigureOut">
              <a:rPr lang="ru-RU"/>
              <a:pPr>
                <a:defRPr/>
              </a:pPr>
              <a:t>03.05.2023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7759B5A-9CFB-4B6D-94C5-B4F8DDC702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1D1DBE-BF5A-44DF-9221-8C5D9ADBF881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CD7C41-DA5B-4C18-BF0A-1FFCE25210EC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E3F285-262D-4446-A69C-A591D626EFCE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4B366-A482-4564-864A-ECD1E2C562AC}" type="datetimeFigureOut">
              <a:rPr lang="ru-RU"/>
              <a:pPr>
                <a:defRPr/>
              </a:pPr>
              <a:t>03.05.2023</a:t>
            </a:fld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04C7A64-3C33-4E7D-B889-D6FA1C6EEC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hecke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2E4F9-FF7E-482D-B0C4-72A0CBF557A3}" type="datetimeFigureOut">
              <a:rPr lang="ru-RU"/>
              <a:pPr>
                <a:defRPr/>
              </a:pPr>
              <a:t>03.05.2023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94CE1-CB0D-4024-93C3-17A1EA591C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651CC-B1D6-48C5-8A04-23795F33FCAC}" type="datetimeFigureOut">
              <a:rPr lang="ru-RU"/>
              <a:pPr>
                <a:defRPr/>
              </a:pPr>
              <a:t>03.05.2023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6A900-E098-4798-BA39-FD3E1CB641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F79C2-62CB-4A8A-81FB-2C95AB05CF4D}" type="datetimeFigureOut">
              <a:rPr lang="ru-RU"/>
              <a:pPr>
                <a:defRPr/>
              </a:pPr>
              <a:t>03.05.2023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22455-419A-4E4C-9A5E-7681937E68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BAFA3-35D8-4BCF-A85F-F8496D04227C}" type="datetimeFigureOut">
              <a:rPr lang="ru-RU"/>
              <a:pPr>
                <a:defRPr/>
              </a:pPr>
              <a:t>03.05.2023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2A03A-6ADB-45A5-90F9-CC1FBD5FB8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97645-85D0-4E9B-9968-C73F1EC861F2}" type="datetimeFigureOut">
              <a:rPr lang="ru-RU"/>
              <a:pPr>
                <a:defRPr/>
              </a:pPr>
              <a:t>03.05.2023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0DA76-F2A3-4176-97DD-6F0502FF5F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984BC-E258-4D2E-9216-92DBD0BE8A24}" type="datetimeFigureOut">
              <a:rPr lang="ru-RU"/>
              <a:pPr>
                <a:defRPr/>
              </a:pPr>
              <a:t>03.05.2023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7D4F7-325D-4F37-B9B1-8810CFB838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76AB3-4CA6-4BE7-98BD-E3ACC5D0B018}" type="datetimeFigureOut">
              <a:rPr lang="ru-RU"/>
              <a:pPr>
                <a:defRPr/>
              </a:pPr>
              <a:t>03.05.2023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E0FC5-F8CC-473A-A22A-C4F7617F63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D3C22-2C9C-468E-81A7-26A3F8B174A1}" type="datetimeFigureOut">
              <a:rPr lang="ru-RU"/>
              <a:pPr>
                <a:defRPr/>
              </a:pPr>
              <a:t>03.05.2023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85365-7AC4-4432-A090-54D7BA561F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44220-72FD-42A9-8B1E-0382EEE93CD2}" type="datetimeFigureOut">
              <a:rPr lang="ru-RU"/>
              <a:pPr>
                <a:defRPr/>
              </a:pPr>
              <a:t>03.05.2023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B9683-C7B3-48EC-9E07-CB82C4A67C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1811D-9B13-451B-B714-6D2D5746D2C3}" type="datetimeFigureOut">
              <a:rPr lang="ru-RU"/>
              <a:pPr>
                <a:defRPr/>
              </a:pPr>
              <a:t>03.05.2023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B8F5A-4F7E-44BC-8880-C52979BA8D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8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D07AAA9-061D-491C-AFCC-C1109E98938F}" type="datetimeFigureOut">
              <a:rPr lang="ru-RU"/>
              <a:pPr>
                <a:defRPr/>
              </a:pPr>
              <a:t>03.05.2023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90283AB1-2AE4-4B60-95F3-DD6A049E3A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79" r:id="rId2"/>
    <p:sldLayoutId id="2147484087" r:id="rId3"/>
    <p:sldLayoutId id="2147484080" r:id="rId4"/>
    <p:sldLayoutId id="2147484081" r:id="rId5"/>
    <p:sldLayoutId id="2147484082" r:id="rId6"/>
    <p:sldLayoutId id="2147484083" r:id="rId7"/>
    <p:sldLayoutId id="2147484088" r:id="rId8"/>
    <p:sldLayoutId id="2147484089" r:id="rId9"/>
    <p:sldLayoutId id="2147484084" r:id="rId10"/>
    <p:sldLayoutId id="2147484085" r:id="rId11"/>
  </p:sldLayoutIdLst>
  <p:transition spd="slow">
    <p:checker dir="vert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538" y="5373688"/>
            <a:ext cx="4030662" cy="719137"/>
          </a:xfrm>
        </p:spPr>
        <p:txBody>
          <a:bodyPr>
            <a:normAutofit fontScale="85000" lnSpcReduction="20000"/>
          </a:bodyPr>
          <a:lstStyle/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mtClean="0">
              <a:latin typeface="Garamond" pitchFamily="18" charset="0"/>
            </a:endParaRPr>
          </a:p>
          <a:p>
            <a:pPr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mtClean="0">
                <a:latin typeface="Garamond" pitchFamily="18" charset="0"/>
              </a:rPr>
              <a:t> 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88" y="500063"/>
            <a:ext cx="8215312" cy="17859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solidFill>
                  <a:srgbClr val="002060"/>
                </a:solidFill>
                <a:latin typeface="Cambria" pitchFamily="18" charset="0"/>
              </a:rPr>
              <a:t>Муниципальное бюджетное дошкольное образовательное учреждение </a:t>
            </a:r>
            <a:br>
              <a:rPr lang="ru-RU" sz="1800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Cambria" pitchFamily="18" charset="0"/>
              </a:rPr>
              <a:t>«Детский сад №</a:t>
            </a:r>
            <a:r>
              <a:rPr lang="ru-RU" sz="1800" dirty="0" smtClean="0">
                <a:solidFill>
                  <a:srgbClr val="002060"/>
                </a:solidFill>
                <a:latin typeface="Cambria" pitchFamily="18" charset="0"/>
              </a:rPr>
              <a:t>231»  </a:t>
            </a:r>
            <a:r>
              <a:rPr lang="ru-RU" sz="1800" dirty="0" smtClean="0">
                <a:solidFill>
                  <a:srgbClr val="002060"/>
                </a:solidFill>
                <a:latin typeface="Cambria" pitchFamily="18" charset="0"/>
              </a:rPr>
              <a:t>общеразвивающего вида </a:t>
            </a:r>
            <a:br>
              <a:rPr lang="ru-RU" sz="1800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Cambria" pitchFamily="18" charset="0"/>
              </a:rPr>
              <a:t>(МБДОУ «Детский сад №</a:t>
            </a:r>
            <a:r>
              <a:rPr lang="ru-RU" sz="1800" dirty="0" smtClean="0">
                <a:solidFill>
                  <a:srgbClr val="002060"/>
                </a:solidFill>
                <a:latin typeface="Cambria" pitchFamily="18" charset="0"/>
              </a:rPr>
              <a:t>231»)</a:t>
            </a:r>
            <a:r>
              <a:rPr lang="ru-RU" sz="1800" dirty="0" smtClean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6148" name="Прямоугольник 7"/>
          <p:cNvSpPr>
            <a:spLocks noChangeArrowheads="1"/>
          </p:cNvSpPr>
          <p:nvPr/>
        </p:nvSpPr>
        <p:spPr bwMode="auto">
          <a:xfrm>
            <a:off x="4143375" y="3357563"/>
            <a:ext cx="4572000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>
                <a:solidFill>
                  <a:srgbClr val="FF0000"/>
                </a:solidFill>
                <a:latin typeface="Garamond" pitchFamily="18" charset="0"/>
              </a:rPr>
              <a:t>Организация питания </a:t>
            </a:r>
            <a:br>
              <a:rPr lang="ru-RU" sz="5400">
                <a:solidFill>
                  <a:srgbClr val="FF0000"/>
                </a:solidFill>
                <a:latin typeface="Garamond" pitchFamily="18" charset="0"/>
              </a:rPr>
            </a:br>
            <a:r>
              <a:rPr lang="ru-RU" sz="5400">
                <a:solidFill>
                  <a:srgbClr val="FF0000"/>
                </a:solidFill>
                <a:latin typeface="Garamond" pitchFamily="18" charset="0"/>
              </a:rPr>
              <a:t>в детском саду</a:t>
            </a:r>
            <a:endParaRPr lang="ru-RU" sz="5400"/>
          </a:p>
        </p:txBody>
      </p:sp>
      <p:pic>
        <p:nvPicPr>
          <p:cNvPr id="6149" name="Picture 8" descr="https://avatars.mds.yandex.net/get-zen_doc/198359/pub_5c6d79b9f8bca700afc9cf31_5c6d7eed4dc5ed00c6db8ced/scale_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3357563"/>
            <a:ext cx="3243263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6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943352" cy="4572000"/>
          </a:xfrm>
        </p:spPr>
        <p:txBody>
          <a:bodyPr anchor="ctr"/>
          <a:lstStyle/>
          <a:p>
            <a:pPr eaLnBrk="1" hangingPunct="1">
              <a:buFont typeface="Wingdings 2" pitchFamily="18" charset="2"/>
              <a:buNone/>
            </a:pPr>
            <a:r>
              <a:rPr lang="ru-RU" sz="2800" dirty="0" smtClean="0"/>
              <a:t>08.00-09.00 – завтрак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dirty="0" smtClean="0"/>
              <a:t>12.00-13.00 – обед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dirty="0" smtClean="0"/>
              <a:t>15.00-15.20 </a:t>
            </a:r>
            <a:r>
              <a:rPr lang="ru-RU" sz="2800" dirty="0" smtClean="0"/>
              <a:t>– полдник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dirty="0" smtClean="0"/>
              <a:t>17.20-18.05 - ужин</a:t>
            </a:r>
          </a:p>
        </p:txBody>
      </p:sp>
      <p:pic>
        <p:nvPicPr>
          <p:cNvPr id="15363" name="Содержимое 4" descr="25.pn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857625" y="1571625"/>
            <a:ext cx="5073650" cy="3805238"/>
          </a:xfrm>
        </p:spPr>
      </p:pic>
      <p:sp>
        <p:nvSpPr>
          <p:cNvPr id="15364" name="Заголовок 1"/>
          <p:cNvSpPr>
            <a:spLocks noGrp="1"/>
          </p:cNvSpPr>
          <p:nvPr>
            <p:ph type="title"/>
          </p:nvPr>
        </p:nvSpPr>
        <p:spPr>
          <a:xfrm>
            <a:off x="500063" y="714375"/>
            <a:ext cx="8329612" cy="642938"/>
          </a:xfrm>
        </p:spPr>
        <p:txBody>
          <a:bodyPr/>
          <a:lstStyle/>
          <a:p>
            <a:pPr algn="ctr" eaLnBrk="1" hangingPunct="1"/>
            <a:r>
              <a:rPr lang="ru-RU" sz="3600" smtClean="0">
                <a:solidFill>
                  <a:srgbClr val="FF0000"/>
                </a:solidFill>
                <a:latin typeface="Comic Sans MS" pitchFamily="66" charset="0"/>
              </a:rPr>
              <a:t>Организация приема пищи в МБДОУ</a:t>
            </a: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-20210127-WA0006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74738" y="1447800"/>
            <a:ext cx="3429000" cy="45720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387" name="Заголовок 1"/>
          <p:cNvSpPr>
            <a:spLocks noGrp="1"/>
          </p:cNvSpPr>
          <p:nvPr>
            <p:ph type="title"/>
          </p:nvPr>
        </p:nvSpPr>
        <p:spPr>
          <a:xfrm>
            <a:off x="642938" y="1214438"/>
            <a:ext cx="8329612" cy="642937"/>
          </a:xfrm>
        </p:spPr>
        <p:txBody>
          <a:bodyPr/>
          <a:lstStyle/>
          <a:p>
            <a:pPr algn="ctr" eaLnBrk="1" hangingPunct="1"/>
            <a:r>
              <a:rPr lang="ru-RU" sz="3600" smtClean="0">
                <a:solidFill>
                  <a:srgbClr val="FF0000"/>
                </a:solidFill>
                <a:latin typeface="Comic Sans MS" pitchFamily="66" charset="0"/>
              </a:rPr>
              <a:t>Организация выдачи пищи осуществляется на пищеблоке по графику</a:t>
            </a:r>
          </a:p>
        </p:txBody>
      </p:sp>
      <p:pic>
        <p:nvPicPr>
          <p:cNvPr id="9" name="Содержимое 8" descr="IMG-20210127-WA0007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5780088" y="1447800"/>
            <a:ext cx="2057400" cy="45720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857250" y="357188"/>
            <a:ext cx="7467600" cy="1000125"/>
          </a:xfrm>
        </p:spPr>
        <p:txBody>
          <a:bodyPr anchor="t"/>
          <a:lstStyle/>
          <a:p>
            <a:pPr algn="ctr" eaLnBrk="1" hangingPunct="1"/>
            <a:r>
              <a:rPr lang="ru-RU" sz="3600" smtClean="0">
                <a:solidFill>
                  <a:srgbClr val="FF0000"/>
                </a:solidFill>
                <a:latin typeface="Comic Sans MS" pitchFamily="66" charset="0"/>
              </a:rPr>
              <a:t>Подготовка групп к приему пищи</a:t>
            </a:r>
            <a:br>
              <a:rPr lang="ru-RU" sz="3600" smtClean="0">
                <a:solidFill>
                  <a:srgbClr val="FF0000"/>
                </a:solidFill>
                <a:latin typeface="Comic Sans MS" pitchFamily="66" charset="0"/>
              </a:rPr>
            </a:br>
            <a:endParaRPr lang="ru-RU" sz="360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7411" name="Содержимое 6"/>
          <p:cNvSpPr>
            <a:spLocks noGrp="1"/>
          </p:cNvSpPr>
          <p:nvPr>
            <p:ph sz="quarter" idx="1"/>
          </p:nvPr>
        </p:nvSpPr>
        <p:spPr>
          <a:xfrm>
            <a:off x="914400" y="2000250"/>
            <a:ext cx="7443788" cy="4019550"/>
          </a:xfrm>
        </p:spPr>
        <p:txBody>
          <a:bodyPr/>
          <a:lstStyle/>
          <a:p>
            <a:pPr eaLnBrk="1" hangingPunct="1"/>
            <a:r>
              <a:rPr lang="ru-RU" smtClean="0"/>
              <a:t>Организация культурно-гигиенических навыков</a:t>
            </a:r>
          </a:p>
          <a:p>
            <a:pPr eaLnBrk="1" hangingPunct="1"/>
            <a:r>
              <a:rPr lang="ru-RU" smtClean="0"/>
              <a:t>Создание обстановки спокойного общения, настраивающего детей на еду</a:t>
            </a:r>
          </a:p>
          <a:p>
            <a:pPr eaLnBrk="1" hangingPunct="1"/>
            <a:r>
              <a:rPr lang="ru-RU" smtClean="0"/>
              <a:t>Сервировка стола, дежурство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071563" y="285750"/>
            <a:ext cx="7467600" cy="1000125"/>
          </a:xfrm>
        </p:spPr>
        <p:txBody>
          <a:bodyPr/>
          <a:lstStyle/>
          <a:p>
            <a:pPr algn="ctr" eaLnBrk="1" hangingPunct="1"/>
            <a:r>
              <a:rPr lang="ru-RU" sz="180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180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400" smtClean="0">
                <a:solidFill>
                  <a:srgbClr val="FF0000"/>
                </a:solidFill>
                <a:latin typeface="Comic Sans MS" pitchFamily="66" charset="0"/>
              </a:rPr>
              <a:t>Дежурство по столовой осуществляется в соответствие с возрастными особенностями воспитанников</a:t>
            </a:r>
            <a:endParaRPr lang="ru-RU" sz="2400" smtClean="0"/>
          </a:p>
        </p:txBody>
      </p:sp>
      <p:pic>
        <p:nvPicPr>
          <p:cNvPr id="18435" name="Содержимое 7" descr="C:\Users\09\Desktop\Питание\Фото\Группы\IMG-20210126-WA0075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4738" y="1447800"/>
            <a:ext cx="3429000" cy="4572000"/>
          </a:xfrm>
        </p:spPr>
      </p:pic>
      <p:pic>
        <p:nvPicPr>
          <p:cNvPr id="18436" name="Содержимое 9" descr="C:\Users\09\Desktop\Питание\Фото\Группы\IMG-20210126-WA0055.jpg"/>
          <p:cNvPicPr>
            <a:picLocks noGrp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94288" y="1447800"/>
            <a:ext cx="3429000" cy="4572000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071563" y="285750"/>
            <a:ext cx="7467600" cy="1000125"/>
          </a:xfrm>
        </p:spPr>
        <p:txBody>
          <a:bodyPr/>
          <a:lstStyle/>
          <a:p>
            <a:pPr algn="ctr" eaLnBrk="1" hangingPunct="1"/>
            <a:r>
              <a:rPr lang="ru-RU" sz="180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1800" smtClean="0">
                <a:solidFill>
                  <a:srgbClr val="FF0000"/>
                </a:solidFill>
                <a:latin typeface="Comic Sans MS" pitchFamily="66" charset="0"/>
              </a:rPr>
            </a:br>
            <a:endParaRPr lang="ru-RU" sz="2400" smtClean="0"/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4738" y="1447800"/>
            <a:ext cx="3429000" cy="4572000"/>
          </a:xfrm>
          <a:noFill/>
        </p:spPr>
      </p:pic>
      <p:pic>
        <p:nvPicPr>
          <p:cNvPr id="19460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94288" y="1447800"/>
            <a:ext cx="3429000" cy="4572000"/>
          </a:xfr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071563" y="0"/>
            <a:ext cx="7467600" cy="714375"/>
          </a:xfrm>
        </p:spPr>
        <p:txBody>
          <a:bodyPr anchor="t"/>
          <a:lstStyle/>
          <a:p>
            <a:pPr algn="ctr" eaLnBrk="1" hangingPunct="1"/>
            <a:r>
              <a:rPr lang="ru-RU" sz="180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180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400" smtClean="0">
                <a:solidFill>
                  <a:srgbClr val="FF0000"/>
                </a:solidFill>
                <a:latin typeface="Comic Sans MS" pitchFamily="66" charset="0"/>
              </a:rPr>
              <a:t>«Мы кушаем»</a:t>
            </a:r>
            <a:br>
              <a:rPr lang="ru-RU" sz="2400" smtClean="0">
                <a:solidFill>
                  <a:srgbClr val="FF0000"/>
                </a:solidFill>
                <a:latin typeface="Comic Sans MS" pitchFamily="66" charset="0"/>
              </a:rPr>
            </a:br>
            <a:endParaRPr lang="ru-RU" sz="240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32220" y="1500174"/>
            <a:ext cx="4511780" cy="2540000"/>
          </a:xfrm>
          <a:effectLst>
            <a:softEdge rad="112500"/>
          </a:effectLst>
        </p:spPr>
      </p:pic>
      <p:pic>
        <p:nvPicPr>
          <p:cNvPr id="8" name="Содержимое 7" descr="C:\Users\09\Desktop\Питание\Фото\Группы\IMG-20210126-WA0050.jpg"/>
          <p:cNvPicPr>
            <a:picLocks noGrp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14875" y="4357688"/>
            <a:ext cx="3749675" cy="211137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C:\Users\09\Desktop\Питание\Фото\Группы\IMG-20210126-WA0073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857628"/>
            <a:ext cx="3571900" cy="26432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C:\Users\09\Desktop\Питание\Фото\Группы\IMG-20210126-WA0118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8" y="928688"/>
            <a:ext cx="4071937" cy="2584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2214562"/>
          </a:xfrm>
        </p:spPr>
        <p:txBody>
          <a:bodyPr anchor="ctr"/>
          <a:lstStyle/>
          <a:p>
            <a:pPr algn="ctr" eaLnBrk="1" hangingPunct="1"/>
            <a:r>
              <a:rPr lang="ru-RU" b="1" smtClean="0">
                <a:solidFill>
                  <a:srgbClr val="FF0000"/>
                </a:solidFill>
                <a:latin typeface="Comic Sans MS" pitchFamily="66" charset="0"/>
              </a:rPr>
              <a:t>Здоровье детей в наших руках</a:t>
            </a:r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25" y="2071688"/>
            <a:ext cx="2584450" cy="386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28625" y="1000125"/>
            <a:ext cx="8286750" cy="642938"/>
          </a:xfrm>
        </p:spPr>
        <p:txBody>
          <a:bodyPr/>
          <a:lstStyle/>
          <a:p>
            <a:pPr algn="ctr" eaLnBrk="1" hangingPunct="1"/>
            <a:r>
              <a:rPr lang="ru-RU" altLang="ru-RU" sz="2800" b="1" smtClean="0">
                <a:solidFill>
                  <a:srgbClr val="FF0000"/>
                </a:solidFill>
                <a:latin typeface="Cambria" pitchFamily="18" charset="0"/>
                <a:cs typeface="Tahoma" pitchFamily="34" charset="0"/>
              </a:rPr>
              <a:t/>
            </a:r>
            <a:br>
              <a:rPr lang="ru-RU" altLang="ru-RU" sz="2800" b="1" smtClean="0">
                <a:solidFill>
                  <a:srgbClr val="FF0000"/>
                </a:solidFill>
                <a:latin typeface="Cambria" pitchFamily="18" charset="0"/>
                <a:cs typeface="Tahoma" pitchFamily="34" charset="0"/>
              </a:rPr>
            </a:br>
            <a:r>
              <a:rPr lang="ru-RU" altLang="ru-RU" sz="2800" b="1" smtClean="0">
                <a:solidFill>
                  <a:srgbClr val="FF0000"/>
                </a:solidFill>
                <a:latin typeface="Cambria" pitchFamily="18" charset="0"/>
                <a:cs typeface="Tahoma" pitchFamily="34" charset="0"/>
              </a:rPr>
              <a:t/>
            </a:r>
            <a:br>
              <a:rPr lang="ru-RU" altLang="ru-RU" sz="2800" b="1" smtClean="0">
                <a:solidFill>
                  <a:srgbClr val="FF0000"/>
                </a:solidFill>
                <a:latin typeface="Cambria" pitchFamily="18" charset="0"/>
                <a:cs typeface="Tahoma" pitchFamily="34" charset="0"/>
              </a:rPr>
            </a:br>
            <a:r>
              <a:rPr lang="ru-RU" altLang="ru-RU" sz="2800" b="1" smtClean="0">
                <a:solidFill>
                  <a:srgbClr val="FF0000"/>
                </a:solidFill>
                <a:latin typeface="Cambria" pitchFamily="18" charset="0"/>
                <a:cs typeface="Tahoma" pitchFamily="34" charset="0"/>
              </a:rPr>
              <a:t/>
            </a:r>
            <a:br>
              <a:rPr lang="ru-RU" altLang="ru-RU" sz="2800" b="1" smtClean="0">
                <a:solidFill>
                  <a:srgbClr val="FF0000"/>
                </a:solidFill>
                <a:latin typeface="Cambria" pitchFamily="18" charset="0"/>
                <a:cs typeface="Tahoma" pitchFamily="34" charset="0"/>
              </a:rPr>
            </a:br>
            <a:r>
              <a:rPr lang="ru-RU" altLang="ru-RU" sz="2800" b="1" smtClean="0">
                <a:solidFill>
                  <a:srgbClr val="FF0000"/>
                </a:solidFill>
                <a:latin typeface="Cambria" pitchFamily="18" charset="0"/>
                <a:cs typeface="Tahoma" pitchFamily="34" charset="0"/>
              </a:rPr>
              <a:t/>
            </a:r>
            <a:br>
              <a:rPr lang="ru-RU" altLang="ru-RU" sz="2800" b="1" smtClean="0">
                <a:solidFill>
                  <a:srgbClr val="FF0000"/>
                </a:solidFill>
                <a:latin typeface="Cambria" pitchFamily="18" charset="0"/>
                <a:cs typeface="Tahoma" pitchFamily="34" charset="0"/>
              </a:rPr>
            </a:br>
            <a:r>
              <a:rPr lang="ru-RU" altLang="ru-RU" sz="2800" b="1" smtClean="0">
                <a:solidFill>
                  <a:srgbClr val="FF0000"/>
                </a:solidFill>
                <a:latin typeface="Cambria" pitchFamily="18" charset="0"/>
                <a:cs typeface="Tahoma" pitchFamily="34" charset="0"/>
              </a:rPr>
              <a:t/>
            </a:r>
            <a:br>
              <a:rPr lang="ru-RU" altLang="ru-RU" sz="2800" b="1" smtClean="0">
                <a:solidFill>
                  <a:srgbClr val="FF0000"/>
                </a:solidFill>
                <a:latin typeface="Cambria" pitchFamily="18" charset="0"/>
                <a:cs typeface="Tahoma" pitchFamily="34" charset="0"/>
              </a:rPr>
            </a:br>
            <a:r>
              <a:rPr lang="ru-RU" altLang="ru-RU" sz="2800" b="1" smtClean="0">
                <a:solidFill>
                  <a:srgbClr val="FF0000"/>
                </a:solidFill>
                <a:latin typeface="Cambria" pitchFamily="18" charset="0"/>
                <a:cs typeface="Tahoma" pitchFamily="34" charset="0"/>
              </a:rPr>
              <a:t>Организация питания осуществляется в соответствии с документами:</a:t>
            </a:r>
            <a:r>
              <a:rPr lang="ru-RU" altLang="ru-RU" sz="2800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altLang="ru-RU" sz="2800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</a:br>
            <a:endParaRPr lang="ru-RU" sz="280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214313" y="500063"/>
            <a:ext cx="8929687" cy="5635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ru-RU" sz="1600" b="1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57250" y="4500563"/>
            <a:ext cx="8286750" cy="642937"/>
          </a:xfrm>
          <a:prstGeom prst="rect">
            <a:avLst/>
          </a:prstGeom>
        </p:spPr>
        <p:txBody>
          <a:bodyPr bIns="91440"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1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173" name="Прямоугольник 9"/>
          <p:cNvSpPr>
            <a:spLocks noChangeArrowheads="1"/>
          </p:cNvSpPr>
          <p:nvPr/>
        </p:nvSpPr>
        <p:spPr bwMode="auto">
          <a:xfrm>
            <a:off x="214313" y="1571625"/>
            <a:ext cx="871537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Федеральным Законом №273 от 29.12.2012 «Об образовании Российской Федерации» с изменениями от 08.12.2020 года</a:t>
            </a:r>
          </a:p>
          <a:p>
            <a:pPr>
              <a:buFont typeface="Wingdings" pitchFamily="2" charset="2"/>
              <a:buChar char="q"/>
            </a:pP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Санитарно-эпидемиологическими правилами нормами СанПиН 2.3./2.4.3590-20 «Санитарно-эпидемиологические требования организации общественного питания населения»</a:t>
            </a:r>
          </a:p>
          <a:p>
            <a:pPr>
              <a:buFont typeface="Wingdings" pitchFamily="2" charset="2"/>
              <a:buChar char="q"/>
            </a:pP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СП 2.4.3648-20 2.4.3590-20 «Санитарно-эпидемиологические требования к организации воспитания и обучения, отдыха оздоровления детей и молодежи»</a:t>
            </a:r>
            <a:b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Приказом Минздравсоцразвития России №213н Минобрнауки России №178 от 11.03.2012 «Об утверждении методических рекомендаций по организации питания обучающихся и воспитанников образовательных учреждений»</a:t>
            </a:r>
            <a:b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Федеральным законом №29-ФЗ от 02.01.2000 г. «О качестве безопасности пищевых продуктов» с изменениями на 13.07.2020 года</a:t>
            </a:r>
            <a:endParaRPr lang="ru-RU" sz="20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Содержимое 2"/>
          <p:cNvSpPr>
            <a:spLocks noGrp="1"/>
          </p:cNvSpPr>
          <p:nvPr>
            <p:ph sz="quarter" idx="1"/>
          </p:nvPr>
        </p:nvSpPr>
        <p:spPr>
          <a:xfrm>
            <a:off x="357188" y="357188"/>
            <a:ext cx="8326437" cy="6191250"/>
          </a:xfrm>
        </p:spPr>
        <p:txBody>
          <a:bodyPr>
            <a:normAutofit fontScale="92500"/>
          </a:bodyPr>
          <a:lstStyle/>
          <a:p>
            <a:pPr marL="548640" lvl="1" algn="just" eaLnBrk="1" fontAlgn="auto" hangingPunct="1">
              <a:spcBef>
                <a:spcPts val="37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>
                <a:solidFill>
                  <a:srgbClr val="002060"/>
                </a:solidFill>
              </a:rPr>
              <a:t>В МБДОУ «Детский сад №</a:t>
            </a:r>
            <a:r>
              <a:rPr lang="ru-RU" dirty="0" smtClean="0">
                <a:solidFill>
                  <a:srgbClr val="002060"/>
                </a:solidFill>
              </a:rPr>
              <a:t>231» </a:t>
            </a:r>
            <a:r>
              <a:rPr lang="ru-RU" dirty="0" smtClean="0">
                <a:solidFill>
                  <a:srgbClr val="002060"/>
                </a:solidFill>
              </a:rPr>
              <a:t>разработано примерное десятидневное меню. </a:t>
            </a:r>
            <a:r>
              <a:rPr lang="ru-RU" dirty="0" smtClean="0">
                <a:solidFill>
                  <a:srgbClr val="002060"/>
                </a:solidFill>
              </a:rPr>
              <a:t>При составлении меню используется разнообразная картотека блюд (технологические карты), что обеспечивает сбалансированность питания по белкам жирам и углеводам. Готовая пища выдается на пищеблоке после снятия проб и соответствующей записи в журнале результатов оценки готовых блюд (бракеражный журнал). Организация питания находится под контролем администрации.</a:t>
            </a:r>
          </a:p>
          <a:p>
            <a:pPr marL="548640" lvl="1" algn="just" eaLnBrk="1" fontAlgn="auto" hangingPunct="1">
              <a:spcBef>
                <a:spcPts val="37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>
                <a:solidFill>
                  <a:srgbClr val="002060"/>
                </a:solidFill>
              </a:rPr>
              <a:t>В детском саду организовано 4-х разовое питание. В меню каждый день включена суточная норма молока, сливочного и растительного масла, сахара, хлеба, мяса. При приготовлении вторых блюд кроме куриного мяса и мяса  говядины используются субпродукты: печень в виде пирожка с печенью, бефстроганов и суфле).Ежедневно в меню включены овощи. Дети регулярно на полдник получают кисломолочные продукты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395288" y="214313"/>
            <a:ext cx="8229600" cy="107156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Поставка продуктов питания </a:t>
            </a:r>
            <a:b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в МБДОУ осуществляется: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sz="quarter" idx="1"/>
          </p:nvPr>
        </p:nvSpPr>
        <p:spPr>
          <a:xfrm>
            <a:off x="285750" y="1412875"/>
            <a:ext cx="3786188" cy="4389438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Поставку продуктов в МБДОУ осуществляют компании: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 ООО «</a:t>
            </a:r>
            <a:r>
              <a:rPr lang="ru-RU" dirty="0" err="1" smtClean="0"/>
              <a:t>Амазон</a:t>
            </a:r>
            <a:r>
              <a:rPr lang="ru-RU" dirty="0" smtClean="0"/>
              <a:t>» – крупы, куры, овощи, рыба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ООО «</a:t>
            </a:r>
            <a:r>
              <a:rPr lang="ru-RU" dirty="0" err="1" smtClean="0"/>
              <a:t>Рунгисъ</a:t>
            </a:r>
            <a:r>
              <a:rPr lang="ru-RU" dirty="0" smtClean="0"/>
              <a:t>» – хлеб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ИП Гурьев – молочная продукция (творог, сметана, сыр, молоко, масло, кисломолочная продукция)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ООО «Меркурий» –сок, кондитерские изделия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ООО «</a:t>
            </a:r>
            <a:r>
              <a:rPr lang="ru-RU" dirty="0" err="1" smtClean="0"/>
              <a:t>Воруна</a:t>
            </a:r>
            <a:r>
              <a:rPr lang="ru-RU" dirty="0" smtClean="0"/>
              <a:t>» –поставка воды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</p:txBody>
      </p:sp>
      <p:pic>
        <p:nvPicPr>
          <p:cNvPr id="5" name="Рисунок 4" descr="20210127_0857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00" y="1571625"/>
            <a:ext cx="4953000" cy="3714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428625"/>
            <a:ext cx="7467600" cy="64293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dirty="0" smtClean="0">
                <a:solidFill>
                  <a:srgbClr val="FF0000"/>
                </a:solidFill>
                <a:latin typeface="Comic Sans MS" pitchFamily="66" charset="0"/>
                <a:cs typeface="Tahoma" pitchFamily="34" charset="0"/>
              </a:rPr>
              <a:t>Оснащение пищеблока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10243" name="Прямоугольник 11"/>
          <p:cNvSpPr>
            <a:spLocks noChangeArrowheads="1"/>
          </p:cNvSpPr>
          <p:nvPr/>
        </p:nvSpPr>
        <p:spPr bwMode="auto">
          <a:xfrm>
            <a:off x="285750" y="1000125"/>
            <a:ext cx="82867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/>
              <a:t>На пищеблоке в 2017 году был сделан капитальный ремонт и частично заменено  оборудование</a:t>
            </a:r>
          </a:p>
        </p:txBody>
      </p:sp>
      <p:pic>
        <p:nvPicPr>
          <p:cNvPr id="4" name="Рисунок 3" descr="20210127_0904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714500"/>
            <a:ext cx="2259013" cy="4073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20210127_09085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75" y="2136775"/>
            <a:ext cx="2143125" cy="3481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20210127_0909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5" y="2214563"/>
            <a:ext cx="2247900" cy="3408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47" name="Прямоугольник 11"/>
          <p:cNvSpPr>
            <a:spLocks noChangeArrowheads="1"/>
          </p:cNvSpPr>
          <p:nvPr/>
        </p:nvSpPr>
        <p:spPr bwMode="auto">
          <a:xfrm>
            <a:off x="214313" y="5715000"/>
            <a:ext cx="2143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Овощерезка</a:t>
            </a:r>
          </a:p>
        </p:txBody>
      </p:sp>
      <p:sp>
        <p:nvSpPr>
          <p:cNvPr id="10248" name="Прямоугольник 11"/>
          <p:cNvSpPr>
            <a:spLocks noChangeArrowheads="1"/>
          </p:cNvSpPr>
          <p:nvPr/>
        </p:nvSpPr>
        <p:spPr bwMode="auto">
          <a:xfrm>
            <a:off x="3500438" y="5857875"/>
            <a:ext cx="21431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Духовой шкаф</a:t>
            </a:r>
          </a:p>
        </p:txBody>
      </p:sp>
      <p:sp>
        <p:nvSpPr>
          <p:cNvPr id="10249" name="Прямоугольник 11"/>
          <p:cNvSpPr>
            <a:spLocks noChangeArrowheads="1"/>
          </p:cNvSpPr>
          <p:nvPr/>
        </p:nvSpPr>
        <p:spPr bwMode="auto">
          <a:xfrm>
            <a:off x="6500813" y="5715000"/>
            <a:ext cx="21431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Картофелечистка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428625"/>
            <a:ext cx="7467600" cy="64293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dirty="0" smtClean="0">
                <a:solidFill>
                  <a:srgbClr val="FF0000"/>
                </a:solidFill>
                <a:latin typeface="Comic Sans MS" pitchFamily="66" charset="0"/>
                <a:cs typeface="Tahoma" pitchFamily="34" charset="0"/>
              </a:rPr>
              <a:t>Оснащение пищеблока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11267" name="Прямоугольник 11"/>
          <p:cNvSpPr>
            <a:spLocks noChangeArrowheads="1"/>
          </p:cNvSpPr>
          <p:nvPr/>
        </p:nvSpPr>
        <p:spPr bwMode="auto">
          <a:xfrm>
            <a:off x="285750" y="1000125"/>
            <a:ext cx="82867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/>
              <a:t>На пищеблоке в 2017 году был сделан капитальный ремонт и частично заменено  оборудование</a:t>
            </a:r>
          </a:p>
        </p:txBody>
      </p:sp>
      <p:pic>
        <p:nvPicPr>
          <p:cNvPr id="4" name="Рисунок 3" descr="20210127_0904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63" y="1785938"/>
            <a:ext cx="1747837" cy="3430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20210127_09085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13" y="1785938"/>
            <a:ext cx="2143125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20210127_0909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5" y="1857375"/>
            <a:ext cx="2247900" cy="299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271" name="Прямоугольник 11"/>
          <p:cNvSpPr>
            <a:spLocks noChangeArrowheads="1"/>
          </p:cNvSpPr>
          <p:nvPr/>
        </p:nvSpPr>
        <p:spPr bwMode="auto">
          <a:xfrm>
            <a:off x="500063" y="4929188"/>
            <a:ext cx="21431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Варочный котел</a:t>
            </a:r>
          </a:p>
        </p:txBody>
      </p:sp>
      <p:sp>
        <p:nvSpPr>
          <p:cNvPr id="11272" name="Прямоугольник 11"/>
          <p:cNvSpPr>
            <a:spLocks noChangeArrowheads="1"/>
          </p:cNvSpPr>
          <p:nvPr/>
        </p:nvSpPr>
        <p:spPr bwMode="auto">
          <a:xfrm>
            <a:off x="3143250" y="5286375"/>
            <a:ext cx="2143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Хлеборезка</a:t>
            </a:r>
          </a:p>
        </p:txBody>
      </p:sp>
      <p:sp>
        <p:nvSpPr>
          <p:cNvPr id="11273" name="Прямоугольник 11"/>
          <p:cNvSpPr>
            <a:spLocks noChangeArrowheads="1"/>
          </p:cNvSpPr>
          <p:nvPr/>
        </p:nvSpPr>
        <p:spPr bwMode="auto">
          <a:xfrm>
            <a:off x="5929313" y="4714875"/>
            <a:ext cx="2143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Ванны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428625"/>
            <a:ext cx="7467600" cy="64293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dirty="0" smtClean="0">
                <a:solidFill>
                  <a:srgbClr val="FF0000"/>
                </a:solidFill>
                <a:latin typeface="Comic Sans MS" pitchFamily="66" charset="0"/>
                <a:cs typeface="Tahoma" pitchFamily="34" charset="0"/>
              </a:rPr>
              <a:t>Оснащение пищеблока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12291" name="Прямоугольник 11"/>
          <p:cNvSpPr>
            <a:spLocks noChangeArrowheads="1"/>
          </p:cNvSpPr>
          <p:nvPr/>
        </p:nvSpPr>
        <p:spPr bwMode="auto">
          <a:xfrm>
            <a:off x="642938" y="1285875"/>
            <a:ext cx="8001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Для дезинфекции воздуха на пищеблоке расположен диодный рецеркулятор</a:t>
            </a:r>
          </a:p>
        </p:txBody>
      </p:sp>
      <p:pic>
        <p:nvPicPr>
          <p:cNvPr id="10" name="Рисунок 9" descr="20210127_0912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5" y="2357438"/>
            <a:ext cx="4857750" cy="3643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329613" cy="642937"/>
          </a:xfrm>
        </p:spPr>
        <p:txBody>
          <a:bodyPr/>
          <a:lstStyle/>
          <a:p>
            <a:pPr algn="ctr" eaLnBrk="1" hangingPunct="1"/>
            <a:r>
              <a:rPr lang="ru-RU" sz="3600" smtClean="0">
                <a:solidFill>
                  <a:srgbClr val="FF0000"/>
                </a:solidFill>
                <a:latin typeface="Comic Sans MS" pitchFamily="66" charset="0"/>
              </a:rPr>
              <a:t>Персонал пищеблока</a:t>
            </a:r>
          </a:p>
        </p:txBody>
      </p:sp>
      <p:pic>
        <p:nvPicPr>
          <p:cNvPr id="13315" name="Содержимое 4" descr="Еремина ЕА_000359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1071563"/>
            <a:ext cx="1676400" cy="2517775"/>
          </a:xfrm>
        </p:spPr>
      </p:pic>
      <p:sp>
        <p:nvSpPr>
          <p:cNvPr id="13316" name="Прямоугольник 11"/>
          <p:cNvSpPr>
            <a:spLocks noChangeArrowheads="1"/>
          </p:cNvSpPr>
          <p:nvPr/>
        </p:nvSpPr>
        <p:spPr bwMode="auto">
          <a:xfrm>
            <a:off x="357188" y="3643313"/>
            <a:ext cx="350043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/>
              <a:t>Шеф-повар</a:t>
            </a:r>
            <a:r>
              <a:rPr lang="ru-RU" sz="1400"/>
              <a:t> </a:t>
            </a:r>
          </a:p>
          <a:p>
            <a:r>
              <a:rPr lang="ru-RU" sz="1400"/>
              <a:t>Еремина</a:t>
            </a:r>
          </a:p>
          <a:p>
            <a:r>
              <a:rPr lang="ru-RU" sz="1400"/>
              <a:t> Елена Александровна</a:t>
            </a:r>
            <a:br>
              <a:rPr lang="ru-RU" sz="1400"/>
            </a:br>
            <a:endParaRPr lang="ru-RU" sz="1400"/>
          </a:p>
        </p:txBody>
      </p:sp>
      <p:sp>
        <p:nvSpPr>
          <p:cNvPr id="13317" name="Прямоугольник 11"/>
          <p:cNvSpPr>
            <a:spLocks noChangeArrowheads="1"/>
          </p:cNvSpPr>
          <p:nvPr/>
        </p:nvSpPr>
        <p:spPr bwMode="auto">
          <a:xfrm>
            <a:off x="2643188" y="3643313"/>
            <a:ext cx="292893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/>
              <a:t>Повар </a:t>
            </a:r>
          </a:p>
          <a:p>
            <a:r>
              <a:rPr lang="ru-RU" sz="1400"/>
              <a:t>Мозгунова </a:t>
            </a:r>
          </a:p>
          <a:p>
            <a:r>
              <a:rPr lang="ru-RU" sz="1400"/>
              <a:t>Светлана  Федоровна</a:t>
            </a:r>
          </a:p>
        </p:txBody>
      </p:sp>
      <p:sp>
        <p:nvSpPr>
          <p:cNvPr id="13318" name="Прямоугольник 11"/>
          <p:cNvSpPr>
            <a:spLocks noChangeArrowheads="1"/>
          </p:cNvSpPr>
          <p:nvPr/>
        </p:nvSpPr>
        <p:spPr bwMode="auto">
          <a:xfrm>
            <a:off x="4857750" y="3714750"/>
            <a:ext cx="292893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/>
              <a:t>Кухонный работник</a:t>
            </a:r>
          </a:p>
          <a:p>
            <a:r>
              <a:rPr lang="ru-RU" sz="1400"/>
              <a:t>Серебренникова </a:t>
            </a:r>
          </a:p>
          <a:p>
            <a:r>
              <a:rPr lang="ru-RU" sz="1400"/>
              <a:t>Наталья Алексеевна</a:t>
            </a:r>
          </a:p>
          <a:p>
            <a:endParaRPr lang="ru-RU" sz="1400"/>
          </a:p>
        </p:txBody>
      </p:sp>
      <p:pic>
        <p:nvPicPr>
          <p:cNvPr id="13319" name="Содержимое 4" descr="Еремина ЕА_000359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743200" y="1071563"/>
            <a:ext cx="1476375" cy="2468562"/>
          </a:xfrm>
        </p:spPr>
      </p:pic>
      <p:pic>
        <p:nvPicPr>
          <p:cNvPr id="13320" name="Содержимое 4" descr="Еремина ЕА_000359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857750" y="1143000"/>
            <a:ext cx="1616075" cy="2451100"/>
          </a:xfrm>
        </p:spPr>
      </p:pic>
      <p:pic>
        <p:nvPicPr>
          <p:cNvPr id="13321" name="Содержимое 4" descr="Еремина ЕА_000359.jpg"/>
          <p:cNvPicPr>
            <a:picLocks noGrp="1" noChangeAspect="1"/>
          </p:cNvPicPr>
          <p:nvPr>
            <p:ph sz="quarter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6929438" y="1143000"/>
            <a:ext cx="1854200" cy="2471738"/>
          </a:xfrm>
        </p:spPr>
      </p:pic>
      <p:sp>
        <p:nvSpPr>
          <p:cNvPr id="13322" name="Прямоугольник 11"/>
          <p:cNvSpPr>
            <a:spLocks noChangeArrowheads="1"/>
          </p:cNvSpPr>
          <p:nvPr/>
        </p:nvSpPr>
        <p:spPr bwMode="auto">
          <a:xfrm>
            <a:off x="6858000" y="3643313"/>
            <a:ext cx="2928938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/>
              <a:t>Заведующий складом</a:t>
            </a:r>
          </a:p>
          <a:p>
            <a:r>
              <a:rPr lang="ru-RU" sz="1400"/>
              <a:t>Завалишина </a:t>
            </a:r>
          </a:p>
          <a:p>
            <a:r>
              <a:rPr lang="ru-RU" sz="1400"/>
              <a:t>Антонида Васильевна</a:t>
            </a:r>
          </a:p>
          <a:p>
            <a:endParaRPr lang="ru-RU" sz="1400"/>
          </a:p>
          <a:p>
            <a:endParaRPr lang="ru-RU" sz="140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857250" y="1214438"/>
            <a:ext cx="3749675" cy="4572000"/>
          </a:xfrm>
        </p:spPr>
        <p:txBody>
          <a:bodyPr anchor="ctr">
            <a:normAutofit fontScale="62500" lnSpcReduction="20000"/>
          </a:bodyPr>
          <a:lstStyle/>
          <a:p>
            <a:pPr marL="274320" indent="-274320" algn="just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При кулинарной обработке</a:t>
            </a:r>
          </a:p>
          <a:p>
            <a:pPr marL="274320" indent="-274320" algn="just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пищевых продуктов повара</a:t>
            </a:r>
          </a:p>
          <a:p>
            <a:pPr marL="274320" indent="-274320" algn="just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строго следуют технологиям</a:t>
            </a:r>
          </a:p>
          <a:p>
            <a:pPr marL="274320" indent="-274320" algn="just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приготовления блюд,</a:t>
            </a:r>
          </a:p>
          <a:p>
            <a:pPr marL="274320" indent="-274320" algn="just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изложенной в технологической</a:t>
            </a:r>
          </a:p>
          <a:p>
            <a:pPr marL="274320" indent="-274320" algn="just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карте.</a:t>
            </a:r>
          </a:p>
          <a:p>
            <a:pPr marL="274320" indent="-274320" algn="just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Ежедневно непосредственно</a:t>
            </a:r>
          </a:p>
          <a:p>
            <a:pPr marL="274320" indent="-274320" algn="just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после приготовления пищи</a:t>
            </a:r>
          </a:p>
          <a:p>
            <a:pPr marL="274320" indent="-274320" algn="just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отбирается суточная проба готовой</a:t>
            </a:r>
          </a:p>
          <a:p>
            <a:pPr marL="274320" indent="-274320" algn="just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продукции (все готовые блюда). Все</a:t>
            </a:r>
          </a:p>
          <a:p>
            <a:pPr marL="274320" indent="-274320" algn="just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блюда помещаются в отдельную</a:t>
            </a:r>
          </a:p>
          <a:p>
            <a:pPr marL="274320" indent="-274320" algn="just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посуду и сохраняются не менее 48</a:t>
            </a:r>
          </a:p>
          <a:p>
            <a:pPr marL="274320" indent="-274320" algn="just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часов при температуре +2 - +6 °C.</a:t>
            </a:r>
          </a:p>
          <a:p>
            <a:pPr marL="274320" indent="-274320" algn="just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Посуда с пробами маркируется с</a:t>
            </a:r>
          </a:p>
          <a:p>
            <a:pPr marL="274320" indent="-274320" algn="just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указанием наименования приема</a:t>
            </a:r>
          </a:p>
          <a:p>
            <a:pPr marL="274320" indent="-274320" algn="just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пищи и датой отбора.</a:t>
            </a:r>
            <a:endParaRPr lang="ru-RU" dirty="0"/>
          </a:p>
        </p:txBody>
      </p:sp>
      <p:pic>
        <p:nvPicPr>
          <p:cNvPr id="5" name="Содержимое 4" descr="20210127_090346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929188" y="1571625"/>
            <a:ext cx="3749675" cy="37655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340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329613" cy="642938"/>
          </a:xfrm>
        </p:spPr>
        <p:txBody>
          <a:bodyPr/>
          <a:lstStyle/>
          <a:p>
            <a:pPr algn="ctr" eaLnBrk="1" hangingPunct="1"/>
            <a:r>
              <a:rPr lang="ru-RU" sz="3600" smtClean="0">
                <a:solidFill>
                  <a:srgbClr val="FF0000"/>
                </a:solidFill>
                <a:latin typeface="Comic Sans MS" pitchFamily="66" charset="0"/>
              </a:rPr>
              <a:t>Суточные пробы</a:t>
            </a: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2438</TotalTime>
  <Words>444</Words>
  <Application>Microsoft Office PowerPoint</Application>
  <PresentationFormat>Экран (4:3)</PresentationFormat>
  <Paragraphs>77</Paragraphs>
  <Slides>16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7" baseType="lpstr">
      <vt:lpstr>Arial</vt:lpstr>
      <vt:lpstr>Calibri</vt:lpstr>
      <vt:lpstr>Cambria</vt:lpstr>
      <vt:lpstr>Wingdings 2</vt:lpstr>
      <vt:lpstr>Perpetua</vt:lpstr>
      <vt:lpstr>Garamond</vt:lpstr>
      <vt:lpstr>Tahoma</vt:lpstr>
      <vt:lpstr>Times New Roman</vt:lpstr>
      <vt:lpstr>Wingdings</vt:lpstr>
      <vt:lpstr>Comic Sans MS</vt:lpstr>
      <vt:lpstr>Справедливость</vt:lpstr>
      <vt:lpstr>Муниципальное бюджетное дошкольное образовательное учреждение  «Детский сад №231»  общеразвивающего вида  (МБДОУ «Детский сад №231»)  </vt:lpstr>
      <vt:lpstr>     Организация питания осуществляется в соответствии с документами: </vt:lpstr>
      <vt:lpstr>Слайд 3</vt:lpstr>
      <vt:lpstr>Поставка продуктов питания  в МБДОУ осуществляется:</vt:lpstr>
      <vt:lpstr>Оснащение пищеблока</vt:lpstr>
      <vt:lpstr>Оснащение пищеблока</vt:lpstr>
      <vt:lpstr>Оснащение пищеблока</vt:lpstr>
      <vt:lpstr>Персонал пищеблока</vt:lpstr>
      <vt:lpstr>Суточные пробы</vt:lpstr>
      <vt:lpstr>Организация приема пищи в МБДОУ</vt:lpstr>
      <vt:lpstr>Организация выдачи пищи осуществляется на пищеблоке по графику</vt:lpstr>
      <vt:lpstr>Подготовка групп к приему пищи </vt:lpstr>
      <vt:lpstr> Дежурство по столовой осуществляется в соответствие с возрастными особенностями воспитанников</vt:lpstr>
      <vt:lpstr> </vt:lpstr>
      <vt:lpstr> «Мы кушаем» </vt:lpstr>
      <vt:lpstr>Здоровье детей в наших руках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питания в дошкольных образовательных учреждениях</dc:title>
  <dc:creator>Козлова Светлана Леонидовна</dc:creator>
  <cp:lastModifiedBy>09</cp:lastModifiedBy>
  <cp:revision>211</cp:revision>
  <dcterms:created xsi:type="dcterms:W3CDTF">2010-02-07T12:11:39Z</dcterms:created>
  <dcterms:modified xsi:type="dcterms:W3CDTF">2023-05-03T01:26:51Z</dcterms:modified>
</cp:coreProperties>
</file>